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Lst>
  <p:notesMasterIdLst>
    <p:notesMasterId r:id="rId26"/>
  </p:notesMasterIdLst>
  <p:sldIdLst>
    <p:sldId id="261" r:id="rId2"/>
    <p:sldId id="259" r:id="rId3"/>
    <p:sldId id="263" r:id="rId4"/>
    <p:sldId id="264" r:id="rId5"/>
    <p:sldId id="265" r:id="rId6"/>
    <p:sldId id="266" r:id="rId7"/>
    <p:sldId id="267" r:id="rId8"/>
    <p:sldId id="268" r:id="rId9"/>
    <p:sldId id="269" r:id="rId10"/>
    <p:sldId id="270" r:id="rId11"/>
    <p:sldId id="271" r:id="rId12"/>
    <p:sldId id="285" r:id="rId13"/>
    <p:sldId id="273" r:id="rId14"/>
    <p:sldId id="274" r:id="rId15"/>
    <p:sldId id="275" r:id="rId16"/>
    <p:sldId id="276" r:id="rId17"/>
    <p:sldId id="277" r:id="rId18"/>
    <p:sldId id="278" r:id="rId19"/>
    <p:sldId id="279" r:id="rId20"/>
    <p:sldId id="280" r:id="rId21"/>
    <p:sldId id="281" r:id="rId22"/>
    <p:sldId id="282" r:id="rId23"/>
    <p:sldId id="283" r:id="rId24"/>
    <p:sldId id="284" r:id="rId25"/>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0099"/>
    <a:srgbClr val="152A00"/>
    <a:srgbClr val="4E0233"/>
    <a:srgbClr val="1D3A00"/>
    <a:srgbClr val="00CC99"/>
    <a:srgbClr val="66FFCC"/>
    <a:srgbClr val="007033"/>
    <a:srgbClr val="FE9202"/>
    <a:srgbClr val="6C1A00"/>
    <a:srgbClr val="E7FF0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p:scale>
          <a:sx n="90" d="100"/>
          <a:sy n="90" d="100"/>
        </p:scale>
        <p:origin x="-1234" y="-413"/>
      </p:cViewPr>
      <p:guideLst>
        <p:guide orient="horz" pos="1620"/>
        <p:guide pos="2880"/>
      </p:guideLst>
    </p:cSldViewPr>
  </p:slideViewPr>
  <p:notesTextViewPr>
    <p:cViewPr>
      <p:scale>
        <a:sx n="1" d="1"/>
        <a:sy n="1" d="1"/>
      </p:scale>
      <p:origin x="0" y="0"/>
    </p:cViewPr>
  </p:notesTextViewPr>
  <p:gridSpacing cx="152705" cy="152705"/>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DFF6A11-ECA4-4F45-9670-C6EA0E71C0E0}" type="doc">
      <dgm:prSet loTypeId="urn:microsoft.com/office/officeart/2011/layout/CircleProcess" loCatId="process" qsTypeId="urn:microsoft.com/office/officeart/2005/8/quickstyle/simple1" qsCatId="simple" csTypeId="urn:microsoft.com/office/officeart/2005/8/colors/colorful5" csCatId="colorful" phldr="1"/>
      <dgm:spPr/>
      <dgm:t>
        <a:bodyPr/>
        <a:lstStyle/>
        <a:p>
          <a:endParaRPr lang="en-IN"/>
        </a:p>
      </dgm:t>
    </dgm:pt>
    <dgm:pt modelId="{1940357E-E2C1-49D4-99CE-64472F1690B5}">
      <dgm:prSet phldrT="[Text]" custT="1"/>
      <dgm:spPr/>
      <dgm:t>
        <a:bodyPr/>
        <a:lstStyle/>
        <a:p>
          <a:r>
            <a:rPr lang="en-IN" sz="1600" dirty="0" smtClean="0"/>
            <a:t>LOAD THE DATA</a:t>
          </a:r>
          <a:endParaRPr lang="en-IN" sz="1600" dirty="0"/>
        </a:p>
      </dgm:t>
    </dgm:pt>
    <dgm:pt modelId="{CFE8A4E3-EA8B-4317-8D4C-66788E4FE382}" type="parTrans" cxnId="{326C7F8C-4A9B-432F-B5FB-CAAB3920FC80}">
      <dgm:prSet/>
      <dgm:spPr/>
      <dgm:t>
        <a:bodyPr/>
        <a:lstStyle/>
        <a:p>
          <a:endParaRPr lang="en-IN"/>
        </a:p>
      </dgm:t>
    </dgm:pt>
    <dgm:pt modelId="{D371500D-4CF4-419B-A3DF-A1843C0DB54A}" type="sibTrans" cxnId="{326C7F8C-4A9B-432F-B5FB-CAAB3920FC80}">
      <dgm:prSet/>
      <dgm:spPr/>
      <dgm:t>
        <a:bodyPr/>
        <a:lstStyle/>
        <a:p>
          <a:endParaRPr lang="en-IN"/>
        </a:p>
      </dgm:t>
    </dgm:pt>
    <dgm:pt modelId="{12271190-AC42-4D7D-805D-19F7B783239D}">
      <dgm:prSet phldrT="[Text]"/>
      <dgm:spPr/>
      <dgm:t>
        <a:bodyPr/>
        <a:lstStyle/>
        <a:p>
          <a:r>
            <a:rPr lang="en-IN" dirty="0" smtClean="0"/>
            <a:t>USING COSINE SIMILAIRTY TO CALCULATE SIMILARITY SCORE</a:t>
          </a:r>
          <a:endParaRPr lang="en-IN" dirty="0"/>
        </a:p>
      </dgm:t>
    </dgm:pt>
    <dgm:pt modelId="{83E688A6-390C-4CBC-953A-5AE9D539B5D1}" type="parTrans" cxnId="{D3B051C4-E1AE-4F56-A94C-C7516646AAAF}">
      <dgm:prSet/>
      <dgm:spPr/>
      <dgm:t>
        <a:bodyPr/>
        <a:lstStyle/>
        <a:p>
          <a:endParaRPr lang="en-IN"/>
        </a:p>
      </dgm:t>
    </dgm:pt>
    <dgm:pt modelId="{EB86D0C1-D86B-4BD8-8CD4-FD5C6E720C69}" type="sibTrans" cxnId="{D3B051C4-E1AE-4F56-A94C-C7516646AAAF}">
      <dgm:prSet/>
      <dgm:spPr/>
      <dgm:t>
        <a:bodyPr/>
        <a:lstStyle/>
        <a:p>
          <a:endParaRPr lang="en-IN"/>
        </a:p>
      </dgm:t>
    </dgm:pt>
    <dgm:pt modelId="{06EF39D9-9B74-4B5B-9276-F615BB97BEA9}">
      <dgm:prSet phldrT="[Text]"/>
      <dgm:spPr/>
      <dgm:t>
        <a:bodyPr/>
        <a:lstStyle/>
        <a:p>
          <a:r>
            <a:rPr lang="en-IN" dirty="0" smtClean="0"/>
            <a:t>RECOMMENDING BOOKS TO USER</a:t>
          </a:r>
          <a:endParaRPr lang="en-IN" dirty="0"/>
        </a:p>
      </dgm:t>
    </dgm:pt>
    <dgm:pt modelId="{B6B85F69-0F67-42F0-A975-E11222FE7E11}" type="parTrans" cxnId="{EC92D8B1-8665-4662-A28C-FD537F19A7D1}">
      <dgm:prSet/>
      <dgm:spPr/>
      <dgm:t>
        <a:bodyPr/>
        <a:lstStyle/>
        <a:p>
          <a:endParaRPr lang="en-IN"/>
        </a:p>
      </dgm:t>
    </dgm:pt>
    <dgm:pt modelId="{2315B8C7-DCE2-4808-8EE1-DF7964C98AE3}" type="sibTrans" cxnId="{EC92D8B1-8665-4662-A28C-FD537F19A7D1}">
      <dgm:prSet/>
      <dgm:spPr/>
      <dgm:t>
        <a:bodyPr/>
        <a:lstStyle/>
        <a:p>
          <a:endParaRPr lang="en-IN"/>
        </a:p>
      </dgm:t>
    </dgm:pt>
    <dgm:pt modelId="{73271EFB-F4C8-4C47-AF4D-2CA320E437FE}">
      <dgm:prSet/>
      <dgm:spPr/>
      <dgm:t>
        <a:bodyPr/>
        <a:lstStyle/>
        <a:p>
          <a:r>
            <a:rPr lang="en-IN" dirty="0" smtClean="0"/>
            <a:t>COUNT VECTORIZATION</a:t>
          </a:r>
          <a:endParaRPr lang="en-IN" dirty="0"/>
        </a:p>
      </dgm:t>
    </dgm:pt>
    <dgm:pt modelId="{B0D846EE-7465-4168-A4A6-20E39FB85D25}" type="parTrans" cxnId="{FC51E44B-638C-486F-962C-755BF6DB28D5}">
      <dgm:prSet/>
      <dgm:spPr/>
      <dgm:t>
        <a:bodyPr/>
        <a:lstStyle/>
        <a:p>
          <a:endParaRPr lang="en-IN"/>
        </a:p>
      </dgm:t>
    </dgm:pt>
    <dgm:pt modelId="{C264C807-C42B-42C6-9A73-476E1F9F6F56}" type="sibTrans" cxnId="{FC51E44B-638C-486F-962C-755BF6DB28D5}">
      <dgm:prSet/>
      <dgm:spPr/>
      <dgm:t>
        <a:bodyPr/>
        <a:lstStyle/>
        <a:p>
          <a:endParaRPr lang="en-IN"/>
        </a:p>
      </dgm:t>
    </dgm:pt>
    <dgm:pt modelId="{A70A10D6-65FF-4CC0-A51E-4859D8220BE4}">
      <dgm:prSet custT="1"/>
      <dgm:spPr/>
      <dgm:t>
        <a:bodyPr/>
        <a:lstStyle/>
        <a:p>
          <a:r>
            <a:rPr lang="en-IN" sz="1600" dirty="0" smtClean="0"/>
            <a:t>CONVERTING LIST TO STRING</a:t>
          </a:r>
          <a:endParaRPr lang="en-IN" sz="1600" dirty="0"/>
        </a:p>
      </dgm:t>
    </dgm:pt>
    <dgm:pt modelId="{E7231F5D-878F-4FC4-85D3-00BA9FDF99CB}" type="parTrans" cxnId="{A8EF2D4C-77E1-44D3-B53E-09E1100DE929}">
      <dgm:prSet/>
      <dgm:spPr/>
      <dgm:t>
        <a:bodyPr/>
        <a:lstStyle/>
        <a:p>
          <a:endParaRPr lang="en-IN"/>
        </a:p>
      </dgm:t>
    </dgm:pt>
    <dgm:pt modelId="{522FCA38-7679-4E20-8DF5-B57CB7A54A10}" type="sibTrans" cxnId="{A8EF2D4C-77E1-44D3-B53E-09E1100DE929}">
      <dgm:prSet/>
      <dgm:spPr/>
      <dgm:t>
        <a:bodyPr/>
        <a:lstStyle/>
        <a:p>
          <a:endParaRPr lang="en-IN"/>
        </a:p>
      </dgm:t>
    </dgm:pt>
    <dgm:pt modelId="{4A3CDA7A-FB33-44C3-BEEA-6024570FACBD}" type="pres">
      <dgm:prSet presAssocID="{7DFF6A11-ECA4-4F45-9670-C6EA0E71C0E0}" presName="Name0" presStyleCnt="0">
        <dgm:presLayoutVars>
          <dgm:chMax val="11"/>
          <dgm:chPref val="11"/>
          <dgm:dir/>
          <dgm:resizeHandles/>
        </dgm:presLayoutVars>
      </dgm:prSet>
      <dgm:spPr/>
      <dgm:t>
        <a:bodyPr/>
        <a:lstStyle/>
        <a:p>
          <a:endParaRPr lang="en-IN"/>
        </a:p>
      </dgm:t>
    </dgm:pt>
    <dgm:pt modelId="{4281BEE5-5009-4CD3-8CFD-1F77466ACDB5}" type="pres">
      <dgm:prSet presAssocID="{06EF39D9-9B74-4B5B-9276-F615BB97BEA9}" presName="Accent5" presStyleCnt="0"/>
      <dgm:spPr/>
    </dgm:pt>
    <dgm:pt modelId="{84BA1142-2C6F-492E-8147-2FB60FC42CE4}" type="pres">
      <dgm:prSet presAssocID="{06EF39D9-9B74-4B5B-9276-F615BB97BEA9}" presName="Accent" presStyleLbl="node1" presStyleIdx="0" presStyleCnt="5"/>
      <dgm:spPr/>
    </dgm:pt>
    <dgm:pt modelId="{72C8C77C-52F0-489C-BE31-9FB185038836}" type="pres">
      <dgm:prSet presAssocID="{06EF39D9-9B74-4B5B-9276-F615BB97BEA9}" presName="ParentBackground5" presStyleCnt="0"/>
      <dgm:spPr/>
    </dgm:pt>
    <dgm:pt modelId="{0C66D8E8-F77E-48FE-B013-603C1F9339EF}" type="pres">
      <dgm:prSet presAssocID="{06EF39D9-9B74-4B5B-9276-F615BB97BEA9}" presName="ParentBackground" presStyleLbl="fgAcc1" presStyleIdx="0" presStyleCnt="5"/>
      <dgm:spPr/>
      <dgm:t>
        <a:bodyPr/>
        <a:lstStyle/>
        <a:p>
          <a:endParaRPr lang="en-IN"/>
        </a:p>
      </dgm:t>
    </dgm:pt>
    <dgm:pt modelId="{447E6540-8481-4325-8E67-D3168B845B8C}" type="pres">
      <dgm:prSet presAssocID="{06EF39D9-9B74-4B5B-9276-F615BB97BEA9}" presName="Parent5" presStyleLbl="revTx" presStyleIdx="0" presStyleCnt="0">
        <dgm:presLayoutVars>
          <dgm:chMax val="1"/>
          <dgm:chPref val="1"/>
          <dgm:bulletEnabled val="1"/>
        </dgm:presLayoutVars>
      </dgm:prSet>
      <dgm:spPr/>
      <dgm:t>
        <a:bodyPr/>
        <a:lstStyle/>
        <a:p>
          <a:endParaRPr lang="en-IN"/>
        </a:p>
      </dgm:t>
    </dgm:pt>
    <dgm:pt modelId="{8BE64788-1A65-466E-880F-15D64302F54E}" type="pres">
      <dgm:prSet presAssocID="{12271190-AC42-4D7D-805D-19F7B783239D}" presName="Accent4" presStyleCnt="0"/>
      <dgm:spPr/>
    </dgm:pt>
    <dgm:pt modelId="{6CAB7243-8C84-4AAA-A3A4-95072B4EA5FE}" type="pres">
      <dgm:prSet presAssocID="{12271190-AC42-4D7D-805D-19F7B783239D}" presName="Accent" presStyleLbl="node1" presStyleIdx="1" presStyleCnt="5"/>
      <dgm:spPr/>
    </dgm:pt>
    <dgm:pt modelId="{718F529A-C4D7-4F13-B272-893B8EE8EFA0}" type="pres">
      <dgm:prSet presAssocID="{12271190-AC42-4D7D-805D-19F7B783239D}" presName="ParentBackground4" presStyleCnt="0"/>
      <dgm:spPr/>
    </dgm:pt>
    <dgm:pt modelId="{5FEFFFB4-74AF-4D2A-A5DB-6D8222AEEFC8}" type="pres">
      <dgm:prSet presAssocID="{12271190-AC42-4D7D-805D-19F7B783239D}" presName="ParentBackground" presStyleLbl="fgAcc1" presStyleIdx="1" presStyleCnt="5"/>
      <dgm:spPr/>
      <dgm:t>
        <a:bodyPr/>
        <a:lstStyle/>
        <a:p>
          <a:endParaRPr lang="en-IN"/>
        </a:p>
      </dgm:t>
    </dgm:pt>
    <dgm:pt modelId="{440903D9-1E34-4EBF-BE0B-D817A6AFE292}" type="pres">
      <dgm:prSet presAssocID="{12271190-AC42-4D7D-805D-19F7B783239D}" presName="Parent4" presStyleLbl="revTx" presStyleIdx="0" presStyleCnt="0">
        <dgm:presLayoutVars>
          <dgm:chMax val="1"/>
          <dgm:chPref val="1"/>
          <dgm:bulletEnabled val="1"/>
        </dgm:presLayoutVars>
      </dgm:prSet>
      <dgm:spPr/>
      <dgm:t>
        <a:bodyPr/>
        <a:lstStyle/>
        <a:p>
          <a:endParaRPr lang="en-IN"/>
        </a:p>
      </dgm:t>
    </dgm:pt>
    <dgm:pt modelId="{D15D29B4-A799-47E7-B442-0219A6EEE0B3}" type="pres">
      <dgm:prSet presAssocID="{73271EFB-F4C8-4C47-AF4D-2CA320E437FE}" presName="Accent3" presStyleCnt="0"/>
      <dgm:spPr/>
    </dgm:pt>
    <dgm:pt modelId="{DD97EDB6-1A92-4D95-AAEA-79FD3649ABDC}" type="pres">
      <dgm:prSet presAssocID="{73271EFB-F4C8-4C47-AF4D-2CA320E437FE}" presName="Accent" presStyleLbl="node1" presStyleIdx="2" presStyleCnt="5"/>
      <dgm:spPr/>
    </dgm:pt>
    <dgm:pt modelId="{98E0CCD3-C39D-4B84-9681-718D0F6F2F69}" type="pres">
      <dgm:prSet presAssocID="{73271EFB-F4C8-4C47-AF4D-2CA320E437FE}" presName="ParentBackground3" presStyleCnt="0"/>
      <dgm:spPr/>
    </dgm:pt>
    <dgm:pt modelId="{33C7E803-41EB-4883-A65F-411BF829D6A2}" type="pres">
      <dgm:prSet presAssocID="{73271EFB-F4C8-4C47-AF4D-2CA320E437FE}" presName="ParentBackground" presStyleLbl="fgAcc1" presStyleIdx="2" presStyleCnt="5"/>
      <dgm:spPr/>
      <dgm:t>
        <a:bodyPr/>
        <a:lstStyle/>
        <a:p>
          <a:endParaRPr lang="en-IN"/>
        </a:p>
      </dgm:t>
    </dgm:pt>
    <dgm:pt modelId="{6F7DCA5B-5B7E-4B40-BCAD-7526B58239FD}" type="pres">
      <dgm:prSet presAssocID="{73271EFB-F4C8-4C47-AF4D-2CA320E437FE}" presName="Parent3" presStyleLbl="revTx" presStyleIdx="0" presStyleCnt="0">
        <dgm:presLayoutVars>
          <dgm:chMax val="1"/>
          <dgm:chPref val="1"/>
          <dgm:bulletEnabled val="1"/>
        </dgm:presLayoutVars>
      </dgm:prSet>
      <dgm:spPr/>
      <dgm:t>
        <a:bodyPr/>
        <a:lstStyle/>
        <a:p>
          <a:endParaRPr lang="en-IN"/>
        </a:p>
      </dgm:t>
    </dgm:pt>
    <dgm:pt modelId="{86BC6F3E-7219-415B-ACF4-0E2B4C4020E8}" type="pres">
      <dgm:prSet presAssocID="{A70A10D6-65FF-4CC0-A51E-4859D8220BE4}" presName="Accent2" presStyleCnt="0"/>
      <dgm:spPr/>
    </dgm:pt>
    <dgm:pt modelId="{84B3ACBF-25D3-47A9-997A-85D3C817D439}" type="pres">
      <dgm:prSet presAssocID="{A70A10D6-65FF-4CC0-A51E-4859D8220BE4}" presName="Accent" presStyleLbl="node1" presStyleIdx="3" presStyleCnt="5"/>
      <dgm:spPr/>
    </dgm:pt>
    <dgm:pt modelId="{04592C09-321B-4C09-8FEB-98B3979C95A5}" type="pres">
      <dgm:prSet presAssocID="{A70A10D6-65FF-4CC0-A51E-4859D8220BE4}" presName="ParentBackground2" presStyleCnt="0"/>
      <dgm:spPr/>
    </dgm:pt>
    <dgm:pt modelId="{DE60386F-9BF9-4BB7-988A-B7F4F435B638}" type="pres">
      <dgm:prSet presAssocID="{A70A10D6-65FF-4CC0-A51E-4859D8220BE4}" presName="ParentBackground" presStyleLbl="fgAcc1" presStyleIdx="3" presStyleCnt="5"/>
      <dgm:spPr/>
      <dgm:t>
        <a:bodyPr/>
        <a:lstStyle/>
        <a:p>
          <a:endParaRPr lang="en-IN"/>
        </a:p>
      </dgm:t>
    </dgm:pt>
    <dgm:pt modelId="{C10F71EB-E9DE-4FF0-9F8B-662E3C326343}" type="pres">
      <dgm:prSet presAssocID="{A70A10D6-65FF-4CC0-A51E-4859D8220BE4}" presName="Parent2" presStyleLbl="revTx" presStyleIdx="0" presStyleCnt="0">
        <dgm:presLayoutVars>
          <dgm:chMax val="1"/>
          <dgm:chPref val="1"/>
          <dgm:bulletEnabled val="1"/>
        </dgm:presLayoutVars>
      </dgm:prSet>
      <dgm:spPr/>
      <dgm:t>
        <a:bodyPr/>
        <a:lstStyle/>
        <a:p>
          <a:endParaRPr lang="en-IN"/>
        </a:p>
      </dgm:t>
    </dgm:pt>
    <dgm:pt modelId="{D6BA1A89-AB63-4C2B-A440-A7A80089BBE3}" type="pres">
      <dgm:prSet presAssocID="{1940357E-E2C1-49D4-99CE-64472F1690B5}" presName="Accent1" presStyleCnt="0"/>
      <dgm:spPr/>
    </dgm:pt>
    <dgm:pt modelId="{4743462D-577C-4EAE-A911-494521CB39C5}" type="pres">
      <dgm:prSet presAssocID="{1940357E-E2C1-49D4-99CE-64472F1690B5}" presName="Accent" presStyleLbl="node1" presStyleIdx="4" presStyleCnt="5"/>
      <dgm:spPr/>
    </dgm:pt>
    <dgm:pt modelId="{1F389ED6-7F51-4C4B-8526-072181AFBE44}" type="pres">
      <dgm:prSet presAssocID="{1940357E-E2C1-49D4-99CE-64472F1690B5}" presName="ParentBackground1" presStyleCnt="0"/>
      <dgm:spPr/>
    </dgm:pt>
    <dgm:pt modelId="{C58F94A8-6950-4397-A52E-F6A7CAC03565}" type="pres">
      <dgm:prSet presAssocID="{1940357E-E2C1-49D4-99CE-64472F1690B5}" presName="ParentBackground" presStyleLbl="fgAcc1" presStyleIdx="4" presStyleCnt="5"/>
      <dgm:spPr/>
      <dgm:t>
        <a:bodyPr/>
        <a:lstStyle/>
        <a:p>
          <a:endParaRPr lang="en-IN"/>
        </a:p>
      </dgm:t>
    </dgm:pt>
    <dgm:pt modelId="{3F99E7E0-6B38-4702-9F98-62D9B6079C29}" type="pres">
      <dgm:prSet presAssocID="{1940357E-E2C1-49D4-99CE-64472F1690B5}" presName="Parent1" presStyleLbl="revTx" presStyleIdx="0" presStyleCnt="0">
        <dgm:presLayoutVars>
          <dgm:chMax val="1"/>
          <dgm:chPref val="1"/>
          <dgm:bulletEnabled val="1"/>
        </dgm:presLayoutVars>
      </dgm:prSet>
      <dgm:spPr/>
      <dgm:t>
        <a:bodyPr/>
        <a:lstStyle/>
        <a:p>
          <a:endParaRPr lang="en-IN"/>
        </a:p>
      </dgm:t>
    </dgm:pt>
  </dgm:ptLst>
  <dgm:cxnLst>
    <dgm:cxn modelId="{BF7505ED-34C9-4633-B4D1-4533D653F0CA}" type="presOf" srcId="{12271190-AC42-4D7D-805D-19F7B783239D}" destId="{440903D9-1E34-4EBF-BE0B-D817A6AFE292}" srcOrd="1" destOrd="0" presId="urn:microsoft.com/office/officeart/2011/layout/CircleProcess"/>
    <dgm:cxn modelId="{C7AF0433-96B8-4124-8EDC-9B42571E0ECE}" type="presOf" srcId="{1940357E-E2C1-49D4-99CE-64472F1690B5}" destId="{3F99E7E0-6B38-4702-9F98-62D9B6079C29}" srcOrd="1" destOrd="0" presId="urn:microsoft.com/office/officeart/2011/layout/CircleProcess"/>
    <dgm:cxn modelId="{A8EF2D4C-77E1-44D3-B53E-09E1100DE929}" srcId="{7DFF6A11-ECA4-4F45-9670-C6EA0E71C0E0}" destId="{A70A10D6-65FF-4CC0-A51E-4859D8220BE4}" srcOrd="1" destOrd="0" parTransId="{E7231F5D-878F-4FC4-85D3-00BA9FDF99CB}" sibTransId="{522FCA38-7679-4E20-8DF5-B57CB7A54A10}"/>
    <dgm:cxn modelId="{183BC0D0-A9B2-4C9E-9EAB-F9A70B80BE43}" type="presOf" srcId="{06EF39D9-9B74-4B5B-9276-F615BB97BEA9}" destId="{447E6540-8481-4325-8E67-D3168B845B8C}" srcOrd="1" destOrd="0" presId="urn:microsoft.com/office/officeart/2011/layout/CircleProcess"/>
    <dgm:cxn modelId="{885B29CE-DC50-40A2-AC6A-4A946CAD5AE0}" type="presOf" srcId="{06EF39D9-9B74-4B5B-9276-F615BB97BEA9}" destId="{0C66D8E8-F77E-48FE-B013-603C1F9339EF}" srcOrd="0" destOrd="0" presId="urn:microsoft.com/office/officeart/2011/layout/CircleProcess"/>
    <dgm:cxn modelId="{71C92543-AB2B-40C1-A3EB-12BD6D649F3B}" type="presOf" srcId="{A70A10D6-65FF-4CC0-A51E-4859D8220BE4}" destId="{C10F71EB-E9DE-4FF0-9F8B-662E3C326343}" srcOrd="1" destOrd="0" presId="urn:microsoft.com/office/officeart/2011/layout/CircleProcess"/>
    <dgm:cxn modelId="{FC51E44B-638C-486F-962C-755BF6DB28D5}" srcId="{7DFF6A11-ECA4-4F45-9670-C6EA0E71C0E0}" destId="{73271EFB-F4C8-4C47-AF4D-2CA320E437FE}" srcOrd="2" destOrd="0" parTransId="{B0D846EE-7465-4168-A4A6-20E39FB85D25}" sibTransId="{C264C807-C42B-42C6-9A73-476E1F9F6F56}"/>
    <dgm:cxn modelId="{29BCE436-8DC8-4BA8-A7A9-33B6B6864A14}" type="presOf" srcId="{73271EFB-F4C8-4C47-AF4D-2CA320E437FE}" destId="{33C7E803-41EB-4883-A65F-411BF829D6A2}" srcOrd="0" destOrd="0" presId="urn:microsoft.com/office/officeart/2011/layout/CircleProcess"/>
    <dgm:cxn modelId="{BB6138DF-831B-428B-A440-F9CD04EBFDFB}" type="presOf" srcId="{1940357E-E2C1-49D4-99CE-64472F1690B5}" destId="{C58F94A8-6950-4397-A52E-F6A7CAC03565}" srcOrd="0" destOrd="0" presId="urn:microsoft.com/office/officeart/2011/layout/CircleProcess"/>
    <dgm:cxn modelId="{9F5618E3-FE95-4C22-9404-BC8F99B6BC86}" type="presOf" srcId="{A70A10D6-65FF-4CC0-A51E-4859D8220BE4}" destId="{DE60386F-9BF9-4BB7-988A-B7F4F435B638}" srcOrd="0" destOrd="0" presId="urn:microsoft.com/office/officeart/2011/layout/CircleProcess"/>
    <dgm:cxn modelId="{75A48A33-7F0A-47CE-B6F8-13D86010FBF2}" type="presOf" srcId="{12271190-AC42-4D7D-805D-19F7B783239D}" destId="{5FEFFFB4-74AF-4D2A-A5DB-6D8222AEEFC8}" srcOrd="0" destOrd="0" presId="urn:microsoft.com/office/officeart/2011/layout/CircleProcess"/>
    <dgm:cxn modelId="{EC92D8B1-8665-4662-A28C-FD537F19A7D1}" srcId="{7DFF6A11-ECA4-4F45-9670-C6EA0E71C0E0}" destId="{06EF39D9-9B74-4B5B-9276-F615BB97BEA9}" srcOrd="4" destOrd="0" parTransId="{B6B85F69-0F67-42F0-A975-E11222FE7E11}" sibTransId="{2315B8C7-DCE2-4808-8EE1-DF7964C98AE3}"/>
    <dgm:cxn modelId="{64097FDF-6F11-477D-A19F-43CA8B7E1C93}" type="presOf" srcId="{7DFF6A11-ECA4-4F45-9670-C6EA0E71C0E0}" destId="{4A3CDA7A-FB33-44C3-BEEA-6024570FACBD}" srcOrd="0" destOrd="0" presId="urn:microsoft.com/office/officeart/2011/layout/CircleProcess"/>
    <dgm:cxn modelId="{D3B051C4-E1AE-4F56-A94C-C7516646AAAF}" srcId="{7DFF6A11-ECA4-4F45-9670-C6EA0E71C0E0}" destId="{12271190-AC42-4D7D-805D-19F7B783239D}" srcOrd="3" destOrd="0" parTransId="{83E688A6-390C-4CBC-953A-5AE9D539B5D1}" sibTransId="{EB86D0C1-D86B-4BD8-8CD4-FD5C6E720C69}"/>
    <dgm:cxn modelId="{24535C92-5F74-4B3B-8249-931F5028FB2A}" type="presOf" srcId="{73271EFB-F4C8-4C47-AF4D-2CA320E437FE}" destId="{6F7DCA5B-5B7E-4B40-BCAD-7526B58239FD}" srcOrd="1" destOrd="0" presId="urn:microsoft.com/office/officeart/2011/layout/CircleProcess"/>
    <dgm:cxn modelId="{326C7F8C-4A9B-432F-B5FB-CAAB3920FC80}" srcId="{7DFF6A11-ECA4-4F45-9670-C6EA0E71C0E0}" destId="{1940357E-E2C1-49D4-99CE-64472F1690B5}" srcOrd="0" destOrd="0" parTransId="{CFE8A4E3-EA8B-4317-8D4C-66788E4FE382}" sibTransId="{D371500D-4CF4-419B-A3DF-A1843C0DB54A}"/>
    <dgm:cxn modelId="{98E76C2A-3C78-4CBD-8A42-8FDE9B69129B}" type="presParOf" srcId="{4A3CDA7A-FB33-44C3-BEEA-6024570FACBD}" destId="{4281BEE5-5009-4CD3-8CFD-1F77466ACDB5}" srcOrd="0" destOrd="0" presId="urn:microsoft.com/office/officeart/2011/layout/CircleProcess"/>
    <dgm:cxn modelId="{886188B4-5FAC-4F14-A5CD-84434A9FA040}" type="presParOf" srcId="{4281BEE5-5009-4CD3-8CFD-1F77466ACDB5}" destId="{84BA1142-2C6F-492E-8147-2FB60FC42CE4}" srcOrd="0" destOrd="0" presId="urn:microsoft.com/office/officeart/2011/layout/CircleProcess"/>
    <dgm:cxn modelId="{634FA02F-DCB3-4A33-B6F6-90DFF56A853C}" type="presParOf" srcId="{4A3CDA7A-FB33-44C3-BEEA-6024570FACBD}" destId="{72C8C77C-52F0-489C-BE31-9FB185038836}" srcOrd="1" destOrd="0" presId="urn:microsoft.com/office/officeart/2011/layout/CircleProcess"/>
    <dgm:cxn modelId="{9C91B4FF-024E-4E5E-A665-0515BF024835}" type="presParOf" srcId="{72C8C77C-52F0-489C-BE31-9FB185038836}" destId="{0C66D8E8-F77E-48FE-B013-603C1F9339EF}" srcOrd="0" destOrd="0" presId="urn:microsoft.com/office/officeart/2011/layout/CircleProcess"/>
    <dgm:cxn modelId="{19EC7E78-2224-400B-951C-51A3AA268E14}" type="presParOf" srcId="{4A3CDA7A-FB33-44C3-BEEA-6024570FACBD}" destId="{447E6540-8481-4325-8E67-D3168B845B8C}" srcOrd="2" destOrd="0" presId="urn:microsoft.com/office/officeart/2011/layout/CircleProcess"/>
    <dgm:cxn modelId="{79EF52F6-D94A-45D0-99C8-C32723D601E0}" type="presParOf" srcId="{4A3CDA7A-FB33-44C3-BEEA-6024570FACBD}" destId="{8BE64788-1A65-466E-880F-15D64302F54E}" srcOrd="3" destOrd="0" presId="urn:microsoft.com/office/officeart/2011/layout/CircleProcess"/>
    <dgm:cxn modelId="{71F022C0-8B01-43DB-BF56-89986FDD7A60}" type="presParOf" srcId="{8BE64788-1A65-466E-880F-15D64302F54E}" destId="{6CAB7243-8C84-4AAA-A3A4-95072B4EA5FE}" srcOrd="0" destOrd="0" presId="urn:microsoft.com/office/officeart/2011/layout/CircleProcess"/>
    <dgm:cxn modelId="{750C1972-1CA0-40E6-BB0A-92336C959E2D}" type="presParOf" srcId="{4A3CDA7A-FB33-44C3-BEEA-6024570FACBD}" destId="{718F529A-C4D7-4F13-B272-893B8EE8EFA0}" srcOrd="4" destOrd="0" presId="urn:microsoft.com/office/officeart/2011/layout/CircleProcess"/>
    <dgm:cxn modelId="{490BCFBF-64FB-4800-A655-926154E4EFD5}" type="presParOf" srcId="{718F529A-C4D7-4F13-B272-893B8EE8EFA0}" destId="{5FEFFFB4-74AF-4D2A-A5DB-6D8222AEEFC8}" srcOrd="0" destOrd="0" presId="urn:microsoft.com/office/officeart/2011/layout/CircleProcess"/>
    <dgm:cxn modelId="{8334C1E3-376C-4FF4-B6B7-778265BC06B6}" type="presParOf" srcId="{4A3CDA7A-FB33-44C3-BEEA-6024570FACBD}" destId="{440903D9-1E34-4EBF-BE0B-D817A6AFE292}" srcOrd="5" destOrd="0" presId="urn:microsoft.com/office/officeart/2011/layout/CircleProcess"/>
    <dgm:cxn modelId="{23FB1074-EF05-4593-8A29-D618AF0E79CA}" type="presParOf" srcId="{4A3CDA7A-FB33-44C3-BEEA-6024570FACBD}" destId="{D15D29B4-A799-47E7-B442-0219A6EEE0B3}" srcOrd="6" destOrd="0" presId="urn:microsoft.com/office/officeart/2011/layout/CircleProcess"/>
    <dgm:cxn modelId="{88C0C70C-5A7A-41DD-90F7-3893A688EC59}" type="presParOf" srcId="{D15D29B4-A799-47E7-B442-0219A6EEE0B3}" destId="{DD97EDB6-1A92-4D95-AAEA-79FD3649ABDC}" srcOrd="0" destOrd="0" presId="urn:microsoft.com/office/officeart/2011/layout/CircleProcess"/>
    <dgm:cxn modelId="{DF7AE817-A939-4A6C-99DD-49E1792C0B1D}" type="presParOf" srcId="{4A3CDA7A-FB33-44C3-BEEA-6024570FACBD}" destId="{98E0CCD3-C39D-4B84-9681-718D0F6F2F69}" srcOrd="7" destOrd="0" presId="urn:microsoft.com/office/officeart/2011/layout/CircleProcess"/>
    <dgm:cxn modelId="{CECF6B10-C2E4-4956-A514-CA1B891BEA34}" type="presParOf" srcId="{98E0CCD3-C39D-4B84-9681-718D0F6F2F69}" destId="{33C7E803-41EB-4883-A65F-411BF829D6A2}" srcOrd="0" destOrd="0" presId="urn:microsoft.com/office/officeart/2011/layout/CircleProcess"/>
    <dgm:cxn modelId="{5E0173F5-3298-454E-8C13-1E17D343C5FB}" type="presParOf" srcId="{4A3CDA7A-FB33-44C3-BEEA-6024570FACBD}" destId="{6F7DCA5B-5B7E-4B40-BCAD-7526B58239FD}" srcOrd="8" destOrd="0" presId="urn:microsoft.com/office/officeart/2011/layout/CircleProcess"/>
    <dgm:cxn modelId="{6F9F6257-71B0-4C55-860C-FADF8002FDFA}" type="presParOf" srcId="{4A3CDA7A-FB33-44C3-BEEA-6024570FACBD}" destId="{86BC6F3E-7219-415B-ACF4-0E2B4C4020E8}" srcOrd="9" destOrd="0" presId="urn:microsoft.com/office/officeart/2011/layout/CircleProcess"/>
    <dgm:cxn modelId="{4A8A6E67-A0ED-49EA-97D4-A50088A382C9}" type="presParOf" srcId="{86BC6F3E-7219-415B-ACF4-0E2B4C4020E8}" destId="{84B3ACBF-25D3-47A9-997A-85D3C817D439}" srcOrd="0" destOrd="0" presId="urn:microsoft.com/office/officeart/2011/layout/CircleProcess"/>
    <dgm:cxn modelId="{80BE09FA-4AC6-4B70-9799-221C5B1F7F39}" type="presParOf" srcId="{4A3CDA7A-FB33-44C3-BEEA-6024570FACBD}" destId="{04592C09-321B-4C09-8FEB-98B3979C95A5}" srcOrd="10" destOrd="0" presId="urn:microsoft.com/office/officeart/2011/layout/CircleProcess"/>
    <dgm:cxn modelId="{C6A3137B-8226-4748-B7D1-54A5D302508C}" type="presParOf" srcId="{04592C09-321B-4C09-8FEB-98B3979C95A5}" destId="{DE60386F-9BF9-4BB7-988A-B7F4F435B638}" srcOrd="0" destOrd="0" presId="urn:microsoft.com/office/officeart/2011/layout/CircleProcess"/>
    <dgm:cxn modelId="{E7719C2E-457A-461D-BBD7-CECE6BC5606A}" type="presParOf" srcId="{4A3CDA7A-FB33-44C3-BEEA-6024570FACBD}" destId="{C10F71EB-E9DE-4FF0-9F8B-662E3C326343}" srcOrd="11" destOrd="0" presId="urn:microsoft.com/office/officeart/2011/layout/CircleProcess"/>
    <dgm:cxn modelId="{076131BE-C49A-4782-A524-901B13E92AF2}" type="presParOf" srcId="{4A3CDA7A-FB33-44C3-BEEA-6024570FACBD}" destId="{D6BA1A89-AB63-4C2B-A440-A7A80089BBE3}" srcOrd="12" destOrd="0" presId="urn:microsoft.com/office/officeart/2011/layout/CircleProcess"/>
    <dgm:cxn modelId="{7BF53554-706A-4B89-811D-5522A74B0CD1}" type="presParOf" srcId="{D6BA1A89-AB63-4C2B-A440-A7A80089BBE3}" destId="{4743462D-577C-4EAE-A911-494521CB39C5}" srcOrd="0" destOrd="0" presId="urn:microsoft.com/office/officeart/2011/layout/CircleProcess"/>
    <dgm:cxn modelId="{19BBF706-C2DC-4236-94BC-25362AEE2826}" type="presParOf" srcId="{4A3CDA7A-FB33-44C3-BEEA-6024570FACBD}" destId="{1F389ED6-7F51-4C4B-8526-072181AFBE44}" srcOrd="13" destOrd="0" presId="urn:microsoft.com/office/officeart/2011/layout/CircleProcess"/>
    <dgm:cxn modelId="{9EB9E568-4062-41BD-BD13-F4B7CBEE98CF}" type="presParOf" srcId="{1F389ED6-7F51-4C4B-8526-072181AFBE44}" destId="{C58F94A8-6950-4397-A52E-F6A7CAC03565}" srcOrd="0" destOrd="0" presId="urn:microsoft.com/office/officeart/2011/layout/CircleProcess"/>
    <dgm:cxn modelId="{4D68D817-F214-4127-9BE8-3A80D68BC258}" type="presParOf" srcId="{4A3CDA7A-FB33-44C3-BEEA-6024570FACBD}" destId="{3F99E7E0-6B38-4702-9F98-62D9B6079C29}" srcOrd="14" destOrd="0" presId="urn:microsoft.com/office/officeart/2011/layout/Circle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BA1142-2C6F-492E-8147-2FB60FC42CE4}">
      <dsp:nvSpPr>
        <dsp:cNvPr id="0" name=""/>
        <dsp:cNvSpPr/>
      </dsp:nvSpPr>
      <dsp:spPr>
        <a:xfrm>
          <a:off x="6369662" y="956168"/>
          <a:ext cx="1452386" cy="1452624"/>
        </a:xfrm>
        <a:prstGeom prst="ellipse">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C66D8E8-F77E-48FE-B013-603C1F9339EF}">
      <dsp:nvSpPr>
        <dsp:cNvPr id="0" name=""/>
        <dsp:cNvSpPr/>
      </dsp:nvSpPr>
      <dsp:spPr>
        <a:xfrm>
          <a:off x="6417585" y="1004597"/>
          <a:ext cx="1355766" cy="1355765"/>
        </a:xfrm>
        <a:prstGeom prst="ellipse">
          <a:avLst/>
        </a:prstGeom>
        <a:solidFill>
          <a:schemeClr val="lt1">
            <a:alpha val="90000"/>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700" tIns="12700" rIns="12700" bIns="12700" numCol="1" spcCol="1270" anchor="ctr" anchorCtr="0">
          <a:noAutofit/>
        </a:bodyPr>
        <a:lstStyle/>
        <a:p>
          <a:pPr lvl="0" algn="ctr" defTabSz="444500">
            <a:lnSpc>
              <a:spcPct val="90000"/>
            </a:lnSpc>
            <a:spcBef>
              <a:spcPct val="0"/>
            </a:spcBef>
            <a:spcAft>
              <a:spcPct val="35000"/>
            </a:spcAft>
          </a:pPr>
          <a:r>
            <a:rPr lang="en-IN" sz="1000" kern="1200" dirty="0" smtClean="0"/>
            <a:t>RECOMMENDING BOOKS TO USER</a:t>
          </a:r>
          <a:endParaRPr lang="en-IN" sz="1000" kern="1200" dirty="0"/>
        </a:p>
      </dsp:txBody>
      <dsp:txXfrm>
        <a:off x="6611598" y="1198314"/>
        <a:ext cx="968515" cy="968331"/>
      </dsp:txXfrm>
    </dsp:sp>
    <dsp:sp modelId="{6CAB7243-8C84-4AAA-A3A4-95072B4EA5FE}">
      <dsp:nvSpPr>
        <dsp:cNvPr id="0" name=""/>
        <dsp:cNvSpPr/>
      </dsp:nvSpPr>
      <dsp:spPr>
        <a:xfrm rot="2700000">
          <a:off x="4867890" y="956243"/>
          <a:ext cx="1452218" cy="1452218"/>
        </a:xfrm>
        <a:prstGeom prst="teardrop">
          <a:avLst>
            <a:gd name="adj" fmla="val 100000"/>
          </a:avLst>
        </a:prstGeom>
        <a:solidFill>
          <a:schemeClr val="accent5">
            <a:hueOff val="-2483469"/>
            <a:satOff val="9953"/>
            <a:lumOff val="2157"/>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FEFFFB4-74AF-4D2A-A5DB-6D8222AEEFC8}">
      <dsp:nvSpPr>
        <dsp:cNvPr id="0" name=""/>
        <dsp:cNvSpPr/>
      </dsp:nvSpPr>
      <dsp:spPr>
        <a:xfrm>
          <a:off x="4917276" y="1004597"/>
          <a:ext cx="1355766" cy="1355765"/>
        </a:xfrm>
        <a:prstGeom prst="ellipse">
          <a:avLst/>
        </a:prstGeom>
        <a:solidFill>
          <a:schemeClr val="lt1">
            <a:alpha val="90000"/>
            <a:hueOff val="0"/>
            <a:satOff val="0"/>
            <a:lumOff val="0"/>
            <a:alphaOff val="0"/>
          </a:schemeClr>
        </a:solidFill>
        <a:ln w="25400" cap="flat" cmpd="sng" algn="ctr">
          <a:solidFill>
            <a:schemeClr val="accent5">
              <a:hueOff val="-2483469"/>
              <a:satOff val="9953"/>
              <a:lumOff val="2157"/>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700" tIns="12700" rIns="12700" bIns="12700" numCol="1" spcCol="1270" anchor="ctr" anchorCtr="0">
          <a:noAutofit/>
        </a:bodyPr>
        <a:lstStyle/>
        <a:p>
          <a:pPr lvl="0" algn="ctr" defTabSz="444500">
            <a:lnSpc>
              <a:spcPct val="90000"/>
            </a:lnSpc>
            <a:spcBef>
              <a:spcPct val="0"/>
            </a:spcBef>
            <a:spcAft>
              <a:spcPct val="35000"/>
            </a:spcAft>
          </a:pPr>
          <a:r>
            <a:rPr lang="en-IN" sz="1000" kern="1200" dirty="0" smtClean="0"/>
            <a:t>USING COSINE SIMILAIRTY TO CALCULATE SIMILARITY SCORE</a:t>
          </a:r>
          <a:endParaRPr lang="en-IN" sz="1000" kern="1200" dirty="0"/>
        </a:p>
      </dsp:txBody>
      <dsp:txXfrm>
        <a:off x="5110515" y="1198314"/>
        <a:ext cx="968515" cy="968331"/>
      </dsp:txXfrm>
    </dsp:sp>
    <dsp:sp modelId="{DD97EDB6-1A92-4D95-AAEA-79FD3649ABDC}">
      <dsp:nvSpPr>
        <dsp:cNvPr id="0" name=""/>
        <dsp:cNvSpPr/>
      </dsp:nvSpPr>
      <dsp:spPr>
        <a:xfrm rot="2700000">
          <a:off x="3367580" y="956243"/>
          <a:ext cx="1452218" cy="1452218"/>
        </a:xfrm>
        <a:prstGeom prst="teardrop">
          <a:avLst>
            <a:gd name="adj" fmla="val 100000"/>
          </a:avLst>
        </a:prstGeom>
        <a:solidFill>
          <a:schemeClr val="accent5">
            <a:hueOff val="-4966938"/>
            <a:satOff val="19906"/>
            <a:lumOff val="431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3C7E803-41EB-4883-A65F-411BF829D6A2}">
      <dsp:nvSpPr>
        <dsp:cNvPr id="0" name=""/>
        <dsp:cNvSpPr/>
      </dsp:nvSpPr>
      <dsp:spPr>
        <a:xfrm>
          <a:off x="3416193" y="1004597"/>
          <a:ext cx="1355766" cy="1355765"/>
        </a:xfrm>
        <a:prstGeom prst="ellipse">
          <a:avLst/>
        </a:prstGeom>
        <a:solidFill>
          <a:schemeClr val="lt1">
            <a:alpha val="90000"/>
            <a:hueOff val="0"/>
            <a:satOff val="0"/>
            <a:lumOff val="0"/>
            <a:alphaOff val="0"/>
          </a:schemeClr>
        </a:solidFill>
        <a:ln w="25400" cap="flat" cmpd="sng" algn="ctr">
          <a:solidFill>
            <a:schemeClr val="accent5">
              <a:hueOff val="-4966938"/>
              <a:satOff val="19906"/>
              <a:lumOff val="431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700" tIns="12700" rIns="12700" bIns="12700" numCol="1" spcCol="1270" anchor="ctr" anchorCtr="0">
          <a:noAutofit/>
        </a:bodyPr>
        <a:lstStyle/>
        <a:p>
          <a:pPr lvl="0" algn="ctr" defTabSz="444500">
            <a:lnSpc>
              <a:spcPct val="90000"/>
            </a:lnSpc>
            <a:spcBef>
              <a:spcPct val="0"/>
            </a:spcBef>
            <a:spcAft>
              <a:spcPct val="35000"/>
            </a:spcAft>
          </a:pPr>
          <a:r>
            <a:rPr lang="en-IN" sz="1000" kern="1200" dirty="0" smtClean="0"/>
            <a:t>COUNT VECTORIZATION</a:t>
          </a:r>
          <a:endParaRPr lang="en-IN" sz="1000" kern="1200" dirty="0"/>
        </a:p>
      </dsp:txBody>
      <dsp:txXfrm>
        <a:off x="3609432" y="1198314"/>
        <a:ext cx="968515" cy="968331"/>
      </dsp:txXfrm>
    </dsp:sp>
    <dsp:sp modelId="{84B3ACBF-25D3-47A9-997A-85D3C817D439}">
      <dsp:nvSpPr>
        <dsp:cNvPr id="0" name=""/>
        <dsp:cNvSpPr/>
      </dsp:nvSpPr>
      <dsp:spPr>
        <a:xfrm rot="2700000">
          <a:off x="1866498" y="956243"/>
          <a:ext cx="1452218" cy="1452218"/>
        </a:xfrm>
        <a:prstGeom prst="teardrop">
          <a:avLst>
            <a:gd name="adj" fmla="val 100000"/>
          </a:avLst>
        </a:prstGeom>
        <a:solidFill>
          <a:schemeClr val="accent5">
            <a:hueOff val="-7450407"/>
            <a:satOff val="29858"/>
            <a:lumOff val="647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E60386F-9BF9-4BB7-988A-B7F4F435B638}">
      <dsp:nvSpPr>
        <dsp:cNvPr id="0" name=""/>
        <dsp:cNvSpPr/>
      </dsp:nvSpPr>
      <dsp:spPr>
        <a:xfrm>
          <a:off x="1915110" y="1004597"/>
          <a:ext cx="1355766" cy="1355765"/>
        </a:xfrm>
        <a:prstGeom prst="ellipse">
          <a:avLst/>
        </a:prstGeom>
        <a:solidFill>
          <a:schemeClr val="lt1">
            <a:alpha val="90000"/>
            <a:hueOff val="0"/>
            <a:satOff val="0"/>
            <a:lumOff val="0"/>
            <a:alphaOff val="0"/>
          </a:schemeClr>
        </a:solidFill>
        <a:ln w="25400" cap="flat" cmpd="sng" algn="ctr">
          <a:solidFill>
            <a:schemeClr val="accent5">
              <a:hueOff val="-7450407"/>
              <a:satOff val="29858"/>
              <a:lumOff val="6471"/>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en-IN" sz="1600" kern="1200" dirty="0" smtClean="0"/>
            <a:t>CONVERTING LIST TO STRING</a:t>
          </a:r>
          <a:endParaRPr lang="en-IN" sz="1600" kern="1200" dirty="0"/>
        </a:p>
      </dsp:txBody>
      <dsp:txXfrm>
        <a:off x="2109122" y="1198314"/>
        <a:ext cx="968515" cy="968331"/>
      </dsp:txXfrm>
    </dsp:sp>
    <dsp:sp modelId="{4743462D-577C-4EAE-A911-494521CB39C5}">
      <dsp:nvSpPr>
        <dsp:cNvPr id="0" name=""/>
        <dsp:cNvSpPr/>
      </dsp:nvSpPr>
      <dsp:spPr>
        <a:xfrm rot="2700000">
          <a:off x="365415" y="956243"/>
          <a:ext cx="1452218" cy="1452218"/>
        </a:xfrm>
        <a:prstGeom prst="teardrop">
          <a:avLst>
            <a:gd name="adj" fmla="val 100000"/>
          </a:avLst>
        </a:prstGeom>
        <a:solidFill>
          <a:schemeClr val="accent5">
            <a:hueOff val="-9933876"/>
            <a:satOff val="39811"/>
            <a:lumOff val="862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58F94A8-6950-4397-A52E-F6A7CAC03565}">
      <dsp:nvSpPr>
        <dsp:cNvPr id="0" name=""/>
        <dsp:cNvSpPr/>
      </dsp:nvSpPr>
      <dsp:spPr>
        <a:xfrm>
          <a:off x="414027" y="1004597"/>
          <a:ext cx="1355766" cy="1355765"/>
        </a:xfrm>
        <a:prstGeom prst="ellipse">
          <a:avLst/>
        </a:prstGeom>
        <a:solidFill>
          <a:schemeClr val="lt1">
            <a:alpha val="90000"/>
            <a:hueOff val="0"/>
            <a:satOff val="0"/>
            <a:lumOff val="0"/>
            <a:alphaOff val="0"/>
          </a:schemeClr>
        </a:solidFill>
        <a:ln w="25400" cap="flat" cmpd="sng" algn="ctr">
          <a:solidFill>
            <a:schemeClr val="accent5">
              <a:hueOff val="-9933876"/>
              <a:satOff val="39811"/>
              <a:lumOff val="8628"/>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en-IN" sz="1600" kern="1200" dirty="0" smtClean="0"/>
            <a:t>LOAD THE DATA</a:t>
          </a:r>
          <a:endParaRPr lang="en-IN" sz="1600" kern="1200" dirty="0"/>
        </a:p>
      </dsp:txBody>
      <dsp:txXfrm>
        <a:off x="608039" y="1198314"/>
        <a:ext cx="968515" cy="968331"/>
      </dsp:txXfrm>
    </dsp:sp>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8D18E60-4300-4729-A0D7-6AB984C3922D}" type="datetimeFigureOut">
              <a:rPr lang="en-US" smtClean="0"/>
              <a:pPr/>
              <a:t>28-Jul-20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F533E96-F078-4B3D-A8F4-F1AF21EBC357}" type="slidenum">
              <a:rPr lang="en-US" smtClean="0"/>
              <a:pPr/>
              <a:t>‹#›</a:t>
            </a:fld>
            <a:endParaRPr lang="en-US"/>
          </a:p>
        </p:txBody>
      </p:sp>
    </p:spTree>
    <p:extLst>
      <p:ext uri="{BB962C8B-B14F-4D97-AF65-F5344CB8AC3E}">
        <p14:creationId xmlns:p14="http://schemas.microsoft.com/office/powerpoint/2010/main" val="28443001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059785" y="2419045"/>
            <a:ext cx="7177135" cy="1374345"/>
          </a:xfrm>
          <a:noFill/>
          <a:effectLst>
            <a:outerShdw blurRad="50800" dist="38100" dir="2700000" algn="tl" rotWithShape="0">
              <a:prstClr val="black">
                <a:alpha val="40000"/>
              </a:prstClr>
            </a:outerShdw>
          </a:effectLst>
        </p:spPr>
        <p:txBody>
          <a:bodyPr>
            <a:normAutofit/>
          </a:bodyPr>
          <a:lstStyle>
            <a:lvl1pPr algn="r">
              <a:defRPr sz="3600">
                <a:solidFill>
                  <a:srgbClr val="7030A0"/>
                </a:solidFill>
              </a:defRPr>
            </a:lvl1pPr>
          </a:lstStyle>
          <a:p>
            <a:r>
              <a:rPr lang="en-US" dirty="0"/>
              <a:t>Click to edit </a:t>
            </a:r>
            <a:r>
              <a:rPr lang="en-US" dirty="0" smtClean="0"/>
              <a:t/>
            </a:r>
            <a:br>
              <a:rPr lang="en-US" dirty="0" smtClean="0"/>
            </a:br>
            <a:r>
              <a:rPr lang="en-US" dirty="0" smtClean="0"/>
              <a:t>Master </a:t>
            </a:r>
            <a:r>
              <a:rPr lang="en-US" dirty="0"/>
              <a:t>title style</a:t>
            </a:r>
          </a:p>
        </p:txBody>
      </p:sp>
      <p:sp>
        <p:nvSpPr>
          <p:cNvPr id="3" name="Subtitle 2"/>
          <p:cNvSpPr>
            <a:spLocks noGrp="1"/>
          </p:cNvSpPr>
          <p:nvPr>
            <p:ph type="subTitle" idx="1"/>
          </p:nvPr>
        </p:nvSpPr>
        <p:spPr>
          <a:xfrm>
            <a:off x="1059785" y="3793391"/>
            <a:ext cx="7177135" cy="763525"/>
          </a:xfrm>
        </p:spPr>
        <p:txBody>
          <a:bodyPr>
            <a:normAutofit/>
          </a:bodyPr>
          <a:lstStyle>
            <a:lvl1pPr marL="0" indent="0" algn="r">
              <a:buNone/>
              <a:defRPr sz="2800" b="0" i="0">
                <a:solidFill>
                  <a:srgbClr val="00206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a:t>
            </a:r>
            <a:r>
              <a:rPr lang="en-US" dirty="0" smtClean="0"/>
              <a:t>Master </a:t>
            </a:r>
            <a:r>
              <a:rPr lang="en-US" dirty="0"/>
              <a:t>subtitle style</a:t>
            </a:r>
          </a:p>
        </p:txBody>
      </p:sp>
      <p:sp>
        <p:nvSpPr>
          <p:cNvPr id="4" name="Date Placeholder 3"/>
          <p:cNvSpPr>
            <a:spLocks noGrp="1"/>
          </p:cNvSpPr>
          <p:nvPr>
            <p:ph type="dt" sz="half" idx="10"/>
          </p:nvPr>
        </p:nvSpPr>
        <p:spPr/>
        <p:txBody>
          <a:bodyPr/>
          <a:lstStyle/>
          <a:p>
            <a:fld id="{53074F12-AA26-4AC8-9962-C36BB8F32554}" type="datetimeFigureOut">
              <a:rPr lang="en-US" smtClean="0"/>
              <a:pPr/>
              <a:t>28-Jul-20</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2538751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28-Jul-20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776078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28-Jul-20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4286657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28-Jul-20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pic>
        <p:nvPicPr>
          <p:cNvPr id="7" name="Picture 6" descr="E:\websites\free-power-point-templates\2012\logos.png">
            <a:extLst>
              <a:ext uri="{FF2B5EF4-FFF2-40B4-BE49-F238E27FC236}">
                <a16:creationId xmlns="" xmlns:a16="http://schemas.microsoft.com/office/drawing/2014/main" id="{08B89D22-1D6E-450B-881F-4D2A4C527F72}"/>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3808475" y="2326213"/>
            <a:ext cx="1463784" cy="526961"/>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36099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48965" y="586585"/>
            <a:ext cx="8246070" cy="763525"/>
          </a:xfrm>
        </p:spPr>
        <p:txBody>
          <a:bodyPr>
            <a:normAutofit/>
          </a:bodyPr>
          <a:lstStyle>
            <a:lvl1pPr algn="l">
              <a:defRPr sz="3600" baseline="0">
                <a:solidFill>
                  <a:srgbClr val="7030A0"/>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Content Placeholder 2"/>
          <p:cNvSpPr>
            <a:spLocks noGrp="1"/>
          </p:cNvSpPr>
          <p:nvPr>
            <p:ph idx="1"/>
          </p:nvPr>
        </p:nvSpPr>
        <p:spPr>
          <a:xfrm>
            <a:off x="448965" y="1502815"/>
            <a:ext cx="8246070" cy="3206806"/>
          </a:xfrm>
        </p:spPr>
        <p:txBody>
          <a:bodyPr/>
          <a:lstStyle>
            <a:lvl1pPr algn="l">
              <a:defRPr sz="2800">
                <a:solidFill>
                  <a:srgbClr val="002060"/>
                </a:solidFill>
              </a:defRPr>
            </a:lvl1pPr>
            <a:lvl2pPr algn="l">
              <a:defRPr>
                <a:solidFill>
                  <a:srgbClr val="002060"/>
                </a:solidFill>
              </a:defRPr>
            </a:lvl2pPr>
            <a:lvl3pPr algn="l">
              <a:defRPr>
                <a:solidFill>
                  <a:srgbClr val="002060"/>
                </a:solidFill>
              </a:defRPr>
            </a:lvl3pPr>
            <a:lvl4pPr algn="l">
              <a:defRPr>
                <a:solidFill>
                  <a:srgbClr val="002060"/>
                </a:solidFill>
              </a:defRPr>
            </a:lvl4pPr>
            <a:lvl5pPr algn="l">
              <a:defRPr>
                <a:solidFill>
                  <a:srgbClr val="00206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28-Jul-20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6644713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1425" y="433880"/>
            <a:ext cx="6413610" cy="725349"/>
          </a:xfrm>
        </p:spPr>
        <p:txBody>
          <a:bodyPr>
            <a:normAutofit/>
          </a:bodyPr>
          <a:lstStyle>
            <a:lvl1pPr algn="l">
              <a:defRPr sz="3600">
                <a:solidFill>
                  <a:srgbClr val="7030A0"/>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Content Placeholder 2"/>
          <p:cNvSpPr>
            <a:spLocks noGrp="1"/>
          </p:cNvSpPr>
          <p:nvPr>
            <p:ph idx="1"/>
          </p:nvPr>
        </p:nvSpPr>
        <p:spPr>
          <a:xfrm>
            <a:off x="2281425" y="1197405"/>
            <a:ext cx="6413610" cy="3511061"/>
          </a:xfrm>
        </p:spPr>
        <p:txBody>
          <a:bodyPr/>
          <a:lstStyle>
            <a:lvl1pPr>
              <a:defRPr sz="2800">
                <a:solidFill>
                  <a:srgbClr val="002060"/>
                </a:solidFill>
              </a:defRPr>
            </a:lvl1pPr>
            <a:lvl2pPr>
              <a:defRPr>
                <a:solidFill>
                  <a:srgbClr val="002060"/>
                </a:solidFill>
              </a:defRPr>
            </a:lvl2pPr>
            <a:lvl3pPr>
              <a:defRPr>
                <a:solidFill>
                  <a:srgbClr val="002060"/>
                </a:solidFill>
              </a:defRPr>
            </a:lvl3pPr>
            <a:lvl4pPr>
              <a:defRPr>
                <a:solidFill>
                  <a:srgbClr val="002060"/>
                </a:solidFill>
              </a:defRPr>
            </a:lvl4pPr>
            <a:lvl5pPr>
              <a:defRPr>
                <a:solidFill>
                  <a:srgbClr val="00206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28-Jul-20</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6293913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3074F12-AA26-4AC8-9962-C36BB8F32554}" type="datetimeFigureOut">
              <a:rPr lang="en-US" smtClean="0"/>
              <a:pPr/>
              <a:t>28-Jul-20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8634415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3074F12-AA26-4AC8-9962-C36BB8F32554}" type="datetimeFigureOut">
              <a:rPr lang="en-US" smtClean="0"/>
              <a:pPr/>
              <a:t>28-Jul-20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5567918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48965" y="586585"/>
            <a:ext cx="8246070" cy="763525"/>
          </a:xfrm>
        </p:spPr>
        <p:txBody>
          <a:bodyPr>
            <a:normAutofit/>
          </a:bodyPr>
          <a:lstStyle>
            <a:lvl1pPr algn="l">
              <a:defRPr sz="3600" baseline="0">
                <a:solidFill>
                  <a:srgbClr val="7030A0"/>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Text Placeholder 2"/>
          <p:cNvSpPr>
            <a:spLocks noGrp="1"/>
          </p:cNvSpPr>
          <p:nvPr>
            <p:ph type="body" idx="1"/>
          </p:nvPr>
        </p:nvSpPr>
        <p:spPr>
          <a:xfrm>
            <a:off x="536879" y="1655520"/>
            <a:ext cx="4040188" cy="479822"/>
          </a:xfrm>
        </p:spPr>
        <p:txBody>
          <a:bodyPr anchor="b"/>
          <a:lstStyle>
            <a:lvl1pPr marL="0" indent="0" algn="ctr">
              <a:buNone/>
              <a:defRPr sz="2400" b="1">
                <a:solidFill>
                  <a:srgbClr val="00206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536879" y="2127917"/>
            <a:ext cx="4040188" cy="2276294"/>
          </a:xfrm>
        </p:spPr>
        <p:txBody>
          <a:bodyPr/>
          <a:lstStyle>
            <a:lvl1pPr algn="ctr">
              <a:defRPr sz="2400">
                <a:solidFill>
                  <a:srgbClr val="002060"/>
                </a:solidFill>
              </a:defRPr>
            </a:lvl1pPr>
            <a:lvl2pPr algn="ctr">
              <a:defRPr sz="2000">
                <a:solidFill>
                  <a:srgbClr val="002060"/>
                </a:solidFill>
              </a:defRPr>
            </a:lvl2pPr>
            <a:lvl3pPr algn="ctr">
              <a:defRPr sz="1800">
                <a:solidFill>
                  <a:srgbClr val="002060"/>
                </a:solidFill>
              </a:defRPr>
            </a:lvl3pPr>
            <a:lvl4pPr algn="ctr">
              <a:defRPr sz="1600">
                <a:solidFill>
                  <a:srgbClr val="002060"/>
                </a:solidFill>
              </a:defRPr>
            </a:lvl4pPr>
            <a:lvl5pPr algn="ctr">
              <a:defRPr sz="1600">
                <a:solidFill>
                  <a:srgbClr val="002060"/>
                </a:solidFil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572000" y="1655520"/>
            <a:ext cx="4041775" cy="479822"/>
          </a:xfrm>
        </p:spPr>
        <p:txBody>
          <a:bodyPr anchor="b"/>
          <a:lstStyle>
            <a:lvl1pPr marL="0" indent="0" algn="ctr">
              <a:buNone/>
              <a:defRPr sz="2400" b="1">
                <a:solidFill>
                  <a:srgbClr val="00206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572000" y="2127917"/>
            <a:ext cx="4041775" cy="2276294"/>
          </a:xfrm>
        </p:spPr>
        <p:txBody>
          <a:bodyPr/>
          <a:lstStyle>
            <a:lvl1pPr algn="ctr">
              <a:defRPr sz="2400">
                <a:solidFill>
                  <a:srgbClr val="002060"/>
                </a:solidFill>
              </a:defRPr>
            </a:lvl1pPr>
            <a:lvl2pPr algn="ctr">
              <a:defRPr sz="2000">
                <a:solidFill>
                  <a:srgbClr val="002060"/>
                </a:solidFill>
              </a:defRPr>
            </a:lvl2pPr>
            <a:lvl3pPr algn="ctr">
              <a:defRPr sz="1800">
                <a:solidFill>
                  <a:srgbClr val="002060"/>
                </a:solidFill>
              </a:defRPr>
            </a:lvl3pPr>
            <a:lvl4pPr algn="ctr">
              <a:defRPr sz="1600">
                <a:solidFill>
                  <a:srgbClr val="002060"/>
                </a:solidFill>
              </a:defRPr>
            </a:lvl4pPr>
            <a:lvl5pPr algn="ctr">
              <a:defRPr sz="1600">
                <a:solidFill>
                  <a:srgbClr val="002060"/>
                </a:solidFil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53074F12-AA26-4AC8-9962-C36BB8F32554}" type="datetimeFigureOut">
              <a:rPr lang="en-US" smtClean="0"/>
              <a:pPr/>
              <a:t>28-Jul-20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1229119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3074F12-AA26-4AC8-9962-C36BB8F32554}" type="datetimeFigureOut">
              <a:rPr lang="en-US" smtClean="0"/>
              <a:pPr/>
              <a:t>28-Jul-20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0297731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3074F12-AA26-4AC8-9962-C36BB8F32554}" type="datetimeFigureOut">
              <a:rPr lang="en-US" smtClean="0"/>
              <a:pPr/>
              <a:t>28-Jul-20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2518640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28-Jul-20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1744526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cstate="print">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53074F12-AA26-4AC8-9962-C36BB8F32554}" type="datetimeFigureOut">
              <a:rPr lang="en-US" smtClean="0"/>
              <a:pPr/>
              <a:t>28-Jul-20</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B82CCC60-E8CD-4174-8B1A-7DF615B22EEF}" type="slidenum">
              <a:rPr lang="en-US" smtClean="0"/>
              <a:pPr/>
              <a:t>‹#›</a:t>
            </a:fld>
            <a:endParaRPr lang="en-US"/>
          </a:p>
        </p:txBody>
      </p:sp>
      <p:sp>
        <p:nvSpPr>
          <p:cNvPr id="7" name="TextBox 6">
            <a:extLst>
              <a:ext uri="{FF2B5EF4-FFF2-40B4-BE49-F238E27FC236}">
                <a16:creationId xmlns="" xmlns:a16="http://schemas.microsoft.com/office/drawing/2014/main" id="{11E867DF-3DCA-4725-94F0-F2B6BD747A82}"/>
              </a:ext>
            </a:extLst>
          </p:cNvPr>
          <p:cNvSpPr txBox="1"/>
          <p:nvPr userDrawn="1"/>
        </p:nvSpPr>
        <p:spPr>
          <a:xfrm>
            <a:off x="-9150" y="5213747"/>
            <a:ext cx="8389625" cy="523220"/>
          </a:xfrm>
          <a:prstGeom prst="rect">
            <a:avLst/>
          </a:prstGeom>
          <a:noFill/>
        </p:spPr>
        <p:txBody>
          <a:bodyPr wrap="square" rtlCol="0">
            <a:spAutoFit/>
          </a:bodyPr>
          <a:lstStyle/>
          <a:p>
            <a:r>
              <a:rPr lang="en-US" sz="1400" dirty="0">
                <a:solidFill>
                  <a:schemeClr val="bg1">
                    <a:lumMod val="65000"/>
                  </a:schemeClr>
                </a:solidFill>
              </a:rPr>
              <a:t>This presentation uses a free template provided by FPPT.com</a:t>
            </a:r>
          </a:p>
          <a:p>
            <a:r>
              <a:rPr lang="en-US" sz="1400" dirty="0">
                <a:solidFill>
                  <a:schemeClr val="bg1">
                    <a:lumMod val="65000"/>
                  </a:schemeClr>
                </a:solidFill>
              </a:rPr>
              <a:t>www.free-power-point-templates.com</a:t>
            </a:r>
          </a:p>
        </p:txBody>
      </p:sp>
    </p:spTree>
    <p:extLst>
      <p:ext uri="{BB962C8B-B14F-4D97-AF65-F5344CB8AC3E}">
        <p14:creationId xmlns:p14="http://schemas.microsoft.com/office/powerpoint/2010/main" val="19440393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54375" y="739290"/>
            <a:ext cx="7772400" cy="1102519"/>
          </a:xfrm>
        </p:spPr>
        <p:txBody>
          <a:bodyPr>
            <a:normAutofit fontScale="90000"/>
          </a:bodyPr>
          <a:lstStyle/>
          <a:p>
            <a:pPr algn="ctr"/>
            <a:r>
              <a:rPr lang="en" b="1" dirty="0" smtClean="0">
                <a:solidFill>
                  <a:schemeClr val="tx1"/>
                </a:solidFill>
              </a:rPr>
              <a:t>Project Presentation</a:t>
            </a:r>
            <a:br>
              <a:rPr lang="en" b="1" dirty="0" smtClean="0">
                <a:solidFill>
                  <a:schemeClr val="tx1"/>
                </a:solidFill>
              </a:rPr>
            </a:br>
            <a:r>
              <a:rPr lang="en" b="1" dirty="0" smtClean="0">
                <a:solidFill>
                  <a:schemeClr val="tx1"/>
                </a:solidFill>
              </a:rPr>
              <a:t>on</a:t>
            </a:r>
            <a:endParaRPr lang="en-IN" b="1" dirty="0">
              <a:solidFill>
                <a:schemeClr val="tx1"/>
              </a:solidFill>
            </a:endParaRPr>
          </a:p>
        </p:txBody>
      </p:sp>
      <p:sp>
        <p:nvSpPr>
          <p:cNvPr id="3" name="Subtitle 2"/>
          <p:cNvSpPr>
            <a:spLocks noGrp="1"/>
          </p:cNvSpPr>
          <p:nvPr>
            <p:ph type="subTitle" idx="1"/>
          </p:nvPr>
        </p:nvSpPr>
        <p:spPr>
          <a:xfrm>
            <a:off x="1365195" y="1960930"/>
            <a:ext cx="6400800" cy="1314450"/>
          </a:xfrm>
        </p:spPr>
        <p:txBody>
          <a:bodyPr>
            <a:normAutofit fontScale="92500" lnSpcReduction="20000"/>
          </a:bodyPr>
          <a:lstStyle/>
          <a:p>
            <a:pPr algn="ctr"/>
            <a:r>
              <a:rPr lang="en" sz="3200" b="1" dirty="0" smtClean="0">
                <a:solidFill>
                  <a:schemeClr val="tx1"/>
                </a:solidFill>
              </a:rPr>
              <a:t>BOOK RECOMMENDATION SYSTEM USING CONTENT </a:t>
            </a:r>
            <a:r>
              <a:rPr lang="en" sz="3200" b="1" dirty="0" smtClean="0">
                <a:solidFill>
                  <a:schemeClr val="tx1"/>
                </a:solidFill>
              </a:rPr>
              <a:t>BASED (TAG BASED)</a:t>
            </a:r>
          </a:p>
          <a:p>
            <a:pPr algn="ctr"/>
            <a:r>
              <a:rPr lang="en" sz="3200" b="1" dirty="0" smtClean="0">
                <a:solidFill>
                  <a:schemeClr val="tx1"/>
                </a:solidFill>
              </a:rPr>
              <a:t>FILTERING</a:t>
            </a:r>
            <a:endParaRPr lang="en-IN" sz="3200" dirty="0">
              <a:solidFill>
                <a:schemeClr val="tx1"/>
              </a:solidFill>
            </a:endParaRPr>
          </a:p>
        </p:txBody>
      </p:sp>
      <p:sp>
        <p:nvSpPr>
          <p:cNvPr id="4" name="TextBox 3"/>
          <p:cNvSpPr txBox="1"/>
          <p:nvPr/>
        </p:nvSpPr>
        <p:spPr>
          <a:xfrm>
            <a:off x="5004048" y="3543858"/>
            <a:ext cx="3528392" cy="1200329"/>
          </a:xfrm>
          <a:prstGeom prst="rect">
            <a:avLst/>
          </a:prstGeom>
          <a:noFill/>
        </p:spPr>
        <p:txBody>
          <a:bodyPr wrap="square" rtlCol="0">
            <a:spAutoFit/>
          </a:bodyPr>
          <a:lstStyle/>
          <a:p>
            <a:pPr lvl="0"/>
            <a:r>
              <a:rPr lang="en-IN" b="1" dirty="0" smtClean="0">
                <a:latin typeface="Assistant"/>
                <a:ea typeface="Assistant"/>
                <a:cs typeface="Assistant"/>
                <a:sym typeface="Assistant"/>
              </a:rPr>
              <a:t>Presented by:</a:t>
            </a:r>
          </a:p>
          <a:p>
            <a:pPr lvl="0"/>
            <a:r>
              <a:rPr lang="en-IN" b="1" dirty="0" err="1" smtClean="0">
                <a:latin typeface="Assistant"/>
                <a:ea typeface="Assistant"/>
                <a:cs typeface="Assistant"/>
                <a:sym typeface="Assistant"/>
              </a:rPr>
              <a:t>Deeksha</a:t>
            </a:r>
            <a:r>
              <a:rPr lang="en-IN" b="1" dirty="0" smtClean="0">
                <a:latin typeface="Assistant"/>
                <a:ea typeface="Assistant"/>
                <a:cs typeface="Assistant"/>
                <a:sym typeface="Assistant"/>
              </a:rPr>
              <a:t> </a:t>
            </a:r>
            <a:r>
              <a:rPr lang="en-IN" b="1" dirty="0" err="1">
                <a:latin typeface="Assistant"/>
                <a:ea typeface="Assistant"/>
                <a:cs typeface="Assistant"/>
                <a:sym typeface="Assistant"/>
              </a:rPr>
              <a:t>Arora</a:t>
            </a:r>
            <a:r>
              <a:rPr lang="en-IN" b="1" dirty="0">
                <a:latin typeface="Assistant"/>
                <a:ea typeface="Assistant"/>
                <a:cs typeface="Assistant"/>
                <a:sym typeface="Assistant"/>
              </a:rPr>
              <a:t> (50385</a:t>
            </a:r>
            <a:r>
              <a:rPr lang="en-IN" b="1" dirty="0" smtClean="0">
                <a:latin typeface="Assistant"/>
                <a:ea typeface="Assistant"/>
                <a:cs typeface="Assistant"/>
                <a:sym typeface="Assistant"/>
              </a:rPr>
              <a:t>)</a:t>
            </a:r>
          </a:p>
          <a:p>
            <a:pPr lvl="0"/>
            <a:r>
              <a:rPr lang="en-IN" b="1" dirty="0" err="1" smtClean="0">
                <a:latin typeface="Assistant"/>
                <a:ea typeface="Assistant"/>
                <a:cs typeface="Assistant"/>
                <a:sym typeface="Assistant"/>
              </a:rPr>
              <a:t>Maansi</a:t>
            </a:r>
            <a:r>
              <a:rPr lang="en-IN" b="1" dirty="0" smtClean="0">
                <a:latin typeface="Assistant"/>
                <a:ea typeface="Assistant"/>
                <a:cs typeface="Assistant"/>
                <a:sym typeface="Assistant"/>
              </a:rPr>
              <a:t> </a:t>
            </a:r>
            <a:r>
              <a:rPr lang="en-IN" b="1" dirty="0" err="1">
                <a:latin typeface="Assistant"/>
                <a:ea typeface="Assistant"/>
                <a:cs typeface="Assistant"/>
                <a:sym typeface="Assistant"/>
              </a:rPr>
              <a:t>Bhatnagar</a:t>
            </a:r>
            <a:r>
              <a:rPr lang="en-IN" b="1" dirty="0">
                <a:latin typeface="Assistant"/>
                <a:ea typeface="Assistant"/>
                <a:cs typeface="Assistant"/>
                <a:sym typeface="Assistant"/>
              </a:rPr>
              <a:t> (50387)</a:t>
            </a:r>
          </a:p>
          <a:p>
            <a:pPr lvl="0"/>
            <a:r>
              <a:rPr lang="en-IN" b="1" dirty="0" err="1">
                <a:latin typeface="Assistant"/>
                <a:ea typeface="Assistant"/>
                <a:cs typeface="Assistant"/>
                <a:sym typeface="Assistant"/>
              </a:rPr>
              <a:t>Rakshita</a:t>
            </a:r>
            <a:r>
              <a:rPr lang="en-IN" b="1" dirty="0">
                <a:latin typeface="Assistant"/>
                <a:ea typeface="Assistant"/>
                <a:cs typeface="Assistant"/>
                <a:sym typeface="Assistant"/>
              </a:rPr>
              <a:t> Joshi (50388</a:t>
            </a:r>
            <a:r>
              <a:rPr lang="en-IN" b="1" dirty="0" smtClean="0">
                <a:latin typeface="Assistant"/>
                <a:ea typeface="Assistant"/>
                <a:cs typeface="Assistant"/>
                <a:sym typeface="Assistant"/>
              </a:rPr>
              <a:t>)</a:t>
            </a:r>
            <a:endParaRPr lang="en-IN" b="1" dirty="0">
              <a:latin typeface="Assistant"/>
              <a:ea typeface="Assistant"/>
              <a:cs typeface="Assistant"/>
              <a:sym typeface="Assistan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249492"/>
            <a:ext cx="8229600" cy="857250"/>
          </a:xfrm>
        </p:spPr>
        <p:txBody>
          <a:bodyPr/>
          <a:lstStyle/>
          <a:p>
            <a:pPr algn="ctr"/>
            <a:r>
              <a:rPr lang="en-IN" b="1" dirty="0" smtClean="0"/>
              <a:t>COLD START PROBLEM</a:t>
            </a:r>
            <a:endParaRPr lang="en-IN" b="1" dirty="0"/>
          </a:p>
        </p:txBody>
      </p:sp>
      <p:sp>
        <p:nvSpPr>
          <p:cNvPr id="3" name="Content Placeholder 2"/>
          <p:cNvSpPr>
            <a:spLocks noGrp="1"/>
          </p:cNvSpPr>
          <p:nvPr>
            <p:ph idx="1"/>
          </p:nvPr>
        </p:nvSpPr>
        <p:spPr>
          <a:xfrm>
            <a:off x="539552" y="4407954"/>
            <a:ext cx="8229600" cy="432048"/>
          </a:xfrm>
        </p:spPr>
        <p:txBody>
          <a:bodyPr>
            <a:normAutofit fontScale="92500" lnSpcReduction="20000"/>
          </a:bodyPr>
          <a:lstStyle/>
          <a:p>
            <a:pPr algn="ctr">
              <a:buNone/>
            </a:pPr>
            <a:r>
              <a:rPr lang="en-IN" dirty="0" smtClean="0">
                <a:solidFill>
                  <a:schemeClr val="tx1"/>
                </a:solidFill>
              </a:rPr>
              <a:t>SOLUTION :- RANDOM STRATERGY</a:t>
            </a:r>
            <a:endParaRPr lang="en-IN" dirty="0">
              <a:solidFill>
                <a:schemeClr val="tx1"/>
              </a:solidFill>
            </a:endParaRPr>
          </a:p>
        </p:txBody>
      </p:sp>
      <p:sp>
        <p:nvSpPr>
          <p:cNvPr id="22530" name="AutoShape 2" descr="Rectifying the Cold-Start Product Recommendation Problem by ..."/>
          <p:cNvSpPr>
            <a:spLocks noChangeAspect="1" noChangeArrowheads="1"/>
          </p:cNvSpPr>
          <p:nvPr/>
        </p:nvSpPr>
        <p:spPr bwMode="auto">
          <a:xfrm>
            <a:off x="155575" y="-108347"/>
            <a:ext cx="304800" cy="2286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22532" name="AutoShape 4" descr="Rectifying the Cold-Start Product Recommendation Problem by ..."/>
          <p:cNvSpPr>
            <a:spLocks noChangeAspect="1" noChangeArrowheads="1"/>
          </p:cNvSpPr>
          <p:nvPr/>
        </p:nvSpPr>
        <p:spPr bwMode="auto">
          <a:xfrm>
            <a:off x="155575" y="-108347"/>
            <a:ext cx="304800" cy="2286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22534" name="AutoShape 6" descr="Rectifying the Cold-Start Product Recommendation Problem by ..."/>
          <p:cNvSpPr>
            <a:spLocks noChangeAspect="1" noChangeArrowheads="1"/>
          </p:cNvSpPr>
          <p:nvPr/>
        </p:nvSpPr>
        <p:spPr bwMode="auto">
          <a:xfrm>
            <a:off x="155575" y="-108347"/>
            <a:ext cx="304800" cy="2286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22536" name="AutoShape 8" descr="Rectifying the Cold-Start Product Recommendation Problem by ..."/>
          <p:cNvSpPr>
            <a:spLocks noChangeAspect="1" noChangeArrowheads="1"/>
          </p:cNvSpPr>
          <p:nvPr/>
        </p:nvSpPr>
        <p:spPr bwMode="auto">
          <a:xfrm>
            <a:off x="155575" y="-108347"/>
            <a:ext cx="304800" cy="2286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22538" name="AutoShape 10" descr="Rectifying the Cold-Start Product Recommendation Problem by ..."/>
          <p:cNvSpPr>
            <a:spLocks noChangeAspect="1" noChangeArrowheads="1"/>
          </p:cNvSpPr>
          <p:nvPr/>
        </p:nvSpPr>
        <p:spPr bwMode="auto">
          <a:xfrm>
            <a:off x="155575" y="-108347"/>
            <a:ext cx="304800" cy="2286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22540" name="AutoShape 12" descr="Rectifying the Cold-Start Product Recommendation Problem by ..."/>
          <p:cNvSpPr>
            <a:spLocks noChangeAspect="1" noChangeArrowheads="1"/>
          </p:cNvSpPr>
          <p:nvPr/>
        </p:nvSpPr>
        <p:spPr bwMode="auto">
          <a:xfrm>
            <a:off x="155575" y="-108347"/>
            <a:ext cx="304800" cy="2286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22542" name="AutoShape 14" descr="Rectifying the Cold-Start Product Recommendation Problem by ..."/>
          <p:cNvSpPr>
            <a:spLocks noChangeAspect="1" noChangeArrowheads="1"/>
          </p:cNvSpPr>
          <p:nvPr/>
        </p:nvSpPr>
        <p:spPr bwMode="auto">
          <a:xfrm>
            <a:off x="155575" y="-108347"/>
            <a:ext cx="304800" cy="2286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22544" name="AutoShape 16" descr="Rectifying the Cold-Start Product Recommendation Problem by ..."/>
          <p:cNvSpPr>
            <a:spLocks noChangeAspect="1" noChangeArrowheads="1"/>
          </p:cNvSpPr>
          <p:nvPr/>
        </p:nvSpPr>
        <p:spPr bwMode="auto">
          <a:xfrm>
            <a:off x="155575" y="-108347"/>
            <a:ext cx="304800" cy="2286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22546" name="AutoShape 18" descr="Rectifying the Cold-Start Product Recommendation Problem by ..."/>
          <p:cNvSpPr>
            <a:spLocks noChangeAspect="1" noChangeArrowheads="1"/>
          </p:cNvSpPr>
          <p:nvPr/>
        </p:nvSpPr>
        <p:spPr bwMode="auto">
          <a:xfrm>
            <a:off x="155575" y="-108347"/>
            <a:ext cx="304800" cy="2286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22548" name="AutoShape 20" descr="Rectifying the Cold-Start Product Recommendation Problem by ..."/>
          <p:cNvSpPr>
            <a:spLocks noChangeAspect="1" noChangeArrowheads="1"/>
          </p:cNvSpPr>
          <p:nvPr/>
        </p:nvSpPr>
        <p:spPr bwMode="auto">
          <a:xfrm>
            <a:off x="155575" y="-108347"/>
            <a:ext cx="304800" cy="2286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pic>
        <p:nvPicPr>
          <p:cNvPr id="22551" name="Picture 23" descr="2 Illustration of Cold Start problem in recommender systems: New ..."/>
          <p:cNvPicPr>
            <a:picLocks noChangeAspect="1" noChangeArrowheads="1"/>
          </p:cNvPicPr>
          <p:nvPr/>
        </p:nvPicPr>
        <p:blipFill>
          <a:blip r:embed="rId2" cstate="print"/>
          <a:srcRect/>
          <a:stretch>
            <a:fillRect/>
          </a:stretch>
        </p:blipFill>
        <p:spPr bwMode="auto">
          <a:xfrm>
            <a:off x="539552" y="1221600"/>
            <a:ext cx="8096250" cy="3014663"/>
          </a:xfrm>
          <a:prstGeom prst="rect">
            <a:avLst/>
          </a:prstGeom>
          <a:noFill/>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357504"/>
            <a:ext cx="8229600" cy="857250"/>
          </a:xfrm>
        </p:spPr>
        <p:txBody>
          <a:bodyPr/>
          <a:lstStyle/>
          <a:p>
            <a:pPr algn="ctr"/>
            <a:r>
              <a:rPr lang="en-IN" b="1" dirty="0" smtClean="0"/>
              <a:t>PROBLEM STATEMENT</a:t>
            </a:r>
            <a:endParaRPr lang="en-IN" b="1" dirty="0"/>
          </a:p>
        </p:txBody>
      </p:sp>
      <p:sp>
        <p:nvSpPr>
          <p:cNvPr id="3" name="Content Placeholder 2"/>
          <p:cNvSpPr>
            <a:spLocks noGrp="1"/>
          </p:cNvSpPr>
          <p:nvPr>
            <p:ph idx="1"/>
          </p:nvPr>
        </p:nvSpPr>
        <p:spPr/>
        <p:txBody>
          <a:bodyPr/>
          <a:lstStyle/>
          <a:p>
            <a:pPr>
              <a:buNone/>
            </a:pPr>
            <a:r>
              <a:rPr lang="en-IN" dirty="0" smtClean="0"/>
              <a:t>    </a:t>
            </a:r>
            <a:r>
              <a:rPr lang="en-IN" dirty="0" smtClean="0">
                <a:solidFill>
                  <a:schemeClr val="tx1"/>
                </a:solidFill>
              </a:rPr>
              <a:t>Given some datasets ( books, ratings, tags, </a:t>
            </a:r>
            <a:r>
              <a:rPr lang="en-IN" dirty="0" err="1" smtClean="0">
                <a:solidFill>
                  <a:schemeClr val="tx1"/>
                </a:solidFill>
              </a:rPr>
              <a:t>booktags</a:t>
            </a:r>
            <a:r>
              <a:rPr lang="en-IN" dirty="0" smtClean="0">
                <a:solidFill>
                  <a:schemeClr val="tx1"/>
                </a:solidFill>
              </a:rPr>
              <a:t>, to read ) we develop A Book Recommendation System using:-</a:t>
            </a:r>
          </a:p>
          <a:p>
            <a:pPr marL="514350" indent="-514350" algn="ctr">
              <a:buNone/>
            </a:pPr>
            <a:endParaRPr lang="en-IN" dirty="0" smtClean="0">
              <a:solidFill>
                <a:schemeClr val="tx1"/>
              </a:solidFill>
            </a:endParaRPr>
          </a:p>
          <a:p>
            <a:pPr marL="514350" indent="-514350" algn="ctr">
              <a:buNone/>
            </a:pPr>
            <a:r>
              <a:rPr lang="en-IN" dirty="0" smtClean="0">
                <a:solidFill>
                  <a:schemeClr val="tx1"/>
                </a:solidFill>
              </a:rPr>
              <a:t>Content Based Filtering (Tag Based)</a:t>
            </a:r>
          </a:p>
          <a:p>
            <a:pPr marL="514350" indent="-514350" algn="ctr">
              <a:buNone/>
            </a:pPr>
            <a:endParaRPr lang="en-IN" dirty="0" smtClean="0"/>
          </a:p>
          <a:p>
            <a:endParaRPr lang="en-IN"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586835" y="433880"/>
            <a:ext cx="6108200" cy="725349"/>
          </a:xfrm>
        </p:spPr>
        <p:txBody>
          <a:bodyPr>
            <a:normAutofit/>
          </a:bodyPr>
          <a:lstStyle/>
          <a:p>
            <a:r>
              <a:rPr lang="en-IN" b="1" dirty="0" smtClean="0">
                <a:cs typeface="Scope One"/>
                <a:sym typeface="Scope One"/>
              </a:rPr>
              <a:t>REQUIREMENTS</a:t>
            </a:r>
            <a:endParaRPr lang="en-US" dirty="0"/>
          </a:p>
        </p:txBody>
      </p:sp>
      <p:sp>
        <p:nvSpPr>
          <p:cNvPr id="5" name="Content Placeholder 4"/>
          <p:cNvSpPr>
            <a:spLocks noGrp="1"/>
          </p:cNvSpPr>
          <p:nvPr>
            <p:ph idx="1"/>
          </p:nvPr>
        </p:nvSpPr>
        <p:spPr>
          <a:xfrm>
            <a:off x="2434130" y="1350110"/>
            <a:ext cx="6260905" cy="3511061"/>
          </a:xfrm>
        </p:spPr>
        <p:txBody>
          <a:bodyPr>
            <a:normAutofit fontScale="85000" lnSpcReduction="20000"/>
          </a:bodyPr>
          <a:lstStyle/>
          <a:p>
            <a:r>
              <a:rPr lang="en-IN" b="1" dirty="0" smtClean="0">
                <a:solidFill>
                  <a:schemeClr val="tx1"/>
                </a:solidFill>
              </a:rPr>
              <a:t>Software Interfaces </a:t>
            </a:r>
          </a:p>
          <a:p>
            <a:pPr lvl="1">
              <a:buNone/>
            </a:pPr>
            <a:r>
              <a:rPr lang="en-IN" dirty="0" smtClean="0">
                <a:solidFill>
                  <a:schemeClr val="tx1"/>
                </a:solidFill>
              </a:rPr>
              <a:t>1. Microsoft Word 2016 </a:t>
            </a:r>
          </a:p>
          <a:p>
            <a:pPr lvl="1">
              <a:buNone/>
            </a:pPr>
            <a:r>
              <a:rPr lang="en-IN" dirty="0" smtClean="0">
                <a:solidFill>
                  <a:schemeClr val="tx1"/>
                </a:solidFill>
              </a:rPr>
              <a:t>2. Database - My SQL 5.6 </a:t>
            </a:r>
          </a:p>
          <a:p>
            <a:pPr lvl="1">
              <a:buNone/>
            </a:pPr>
            <a:r>
              <a:rPr lang="en-IN" dirty="0" smtClean="0">
                <a:solidFill>
                  <a:schemeClr val="tx1"/>
                </a:solidFill>
              </a:rPr>
              <a:t>3. Operating System: Windows10</a:t>
            </a:r>
          </a:p>
          <a:p>
            <a:pPr lvl="1">
              <a:buNone/>
            </a:pPr>
            <a:r>
              <a:rPr lang="en-IN" dirty="0" smtClean="0">
                <a:solidFill>
                  <a:schemeClr val="tx1"/>
                </a:solidFill>
              </a:rPr>
              <a:t>4. Anaconda 3</a:t>
            </a:r>
          </a:p>
          <a:p>
            <a:r>
              <a:rPr lang="en-IN" b="1" dirty="0" smtClean="0">
                <a:solidFill>
                  <a:schemeClr val="tx1"/>
                </a:solidFill>
              </a:rPr>
              <a:t>Hardware Requirements: </a:t>
            </a:r>
          </a:p>
          <a:p>
            <a:pPr lvl="1">
              <a:buNone/>
            </a:pPr>
            <a:r>
              <a:rPr lang="en-IN" dirty="0" smtClean="0">
                <a:solidFill>
                  <a:schemeClr val="tx1"/>
                </a:solidFill>
              </a:rPr>
              <a:t>1. i5 Processor Based Computer </a:t>
            </a:r>
          </a:p>
          <a:p>
            <a:pPr lvl="1">
              <a:buNone/>
            </a:pPr>
            <a:r>
              <a:rPr lang="en-IN" dirty="0" smtClean="0">
                <a:solidFill>
                  <a:schemeClr val="tx1"/>
                </a:solidFill>
              </a:rPr>
              <a:t>2. 4 GB-Ram(</a:t>
            </a:r>
            <a:r>
              <a:rPr lang="en-IN" dirty="0" err="1" smtClean="0">
                <a:solidFill>
                  <a:schemeClr val="tx1"/>
                </a:solidFill>
              </a:rPr>
              <a:t>Atleast</a:t>
            </a:r>
            <a:r>
              <a:rPr lang="en-IN" dirty="0" smtClean="0">
                <a:solidFill>
                  <a:schemeClr val="tx1"/>
                </a:solidFill>
              </a:rPr>
              <a:t>) </a:t>
            </a:r>
          </a:p>
          <a:p>
            <a:pPr lvl="1">
              <a:buNone/>
            </a:pPr>
            <a:r>
              <a:rPr lang="en-IN" dirty="0" smtClean="0">
                <a:solidFill>
                  <a:schemeClr val="tx1"/>
                </a:solidFill>
              </a:rPr>
              <a:t>3. 100 GB Hard Disk(</a:t>
            </a:r>
            <a:r>
              <a:rPr lang="en-IN" dirty="0" err="1" smtClean="0">
                <a:solidFill>
                  <a:schemeClr val="tx1"/>
                </a:solidFill>
              </a:rPr>
              <a:t>Atleast</a:t>
            </a:r>
            <a:r>
              <a:rPr lang="en-IN" dirty="0" smtClean="0">
                <a:solidFill>
                  <a:schemeClr val="tx1"/>
                </a:solidFill>
              </a:rPr>
              <a:t>) </a:t>
            </a:r>
          </a:p>
          <a:p>
            <a:pPr>
              <a:buNone/>
            </a:pPr>
            <a:endParaRPr lang="en-US" dirty="0"/>
          </a:p>
        </p:txBody>
      </p:sp>
    </p:spTree>
    <p:extLst>
      <p:ext uri="{BB962C8B-B14F-4D97-AF65-F5344CB8AC3E}">
        <p14:creationId xmlns:p14="http://schemas.microsoft.com/office/powerpoint/2010/main" val="11016338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algn="ctr"/>
            <a:r>
              <a:rPr lang="en-IN" b="1" dirty="0" smtClean="0"/>
              <a:t> CONTENT BASED MODEL</a:t>
            </a:r>
            <a:endParaRPr lang="en-IN" b="1" dirty="0"/>
          </a:p>
        </p:txBody>
      </p:sp>
    </p:spTree>
    <p:extLst>
      <p:ext uri="{BB962C8B-B14F-4D97-AF65-F5344CB8AC3E}">
        <p14:creationId xmlns:p14="http://schemas.microsoft.com/office/powerpoint/2010/main" val="25876780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1560" y="195486"/>
            <a:ext cx="7886700" cy="644532"/>
          </a:xfrm>
        </p:spPr>
        <p:txBody>
          <a:bodyPr>
            <a:normAutofit/>
          </a:bodyPr>
          <a:lstStyle/>
          <a:p>
            <a:pPr algn="ctr"/>
            <a:r>
              <a:rPr lang="en-IN" b="1" dirty="0" smtClean="0"/>
              <a:t>UNDERSTANDING THE CONCEPT</a:t>
            </a:r>
            <a:endParaRPr lang="en-IN" b="1" dirty="0"/>
          </a:p>
        </p:txBody>
      </p:sp>
      <p:sp>
        <p:nvSpPr>
          <p:cNvPr id="3" name="Content Placeholder 2"/>
          <p:cNvSpPr>
            <a:spLocks noGrp="1"/>
          </p:cNvSpPr>
          <p:nvPr>
            <p:ph idx="1"/>
          </p:nvPr>
        </p:nvSpPr>
        <p:spPr>
          <a:xfrm>
            <a:off x="628650" y="822961"/>
            <a:ext cx="7886700" cy="3809762"/>
          </a:xfrm>
        </p:spPr>
        <p:txBody>
          <a:bodyPr/>
          <a:lstStyle/>
          <a:p>
            <a:pPr algn="just"/>
            <a:r>
              <a:rPr lang="en-US" sz="2400" dirty="0"/>
              <a:t>Content-based filtering uses item features to recommend other items similar to what the user likes, based on their previous actions </a:t>
            </a:r>
            <a:r>
              <a:rPr lang="en-US" sz="2400" dirty="0" smtClean="0"/>
              <a:t>or explicit </a:t>
            </a:r>
            <a:r>
              <a:rPr lang="en-US" sz="2400" dirty="0"/>
              <a:t>feedback</a:t>
            </a:r>
            <a:r>
              <a:rPr lang="en-US" sz="2400" dirty="0" smtClean="0"/>
              <a:t>.</a:t>
            </a:r>
          </a:p>
          <a:p>
            <a:pPr algn="just"/>
            <a:r>
              <a:rPr lang="en-US" sz="2400" dirty="0"/>
              <a:t> Some of the user-related features could be explicitly provided by the user. For example, a user selects "Entertainment apps" in their profile. </a:t>
            </a:r>
            <a:endParaRPr lang="en-US" sz="2400" dirty="0" smtClean="0"/>
          </a:p>
          <a:p>
            <a:endParaRPr lang="en-US" dirty="0" smtClean="0"/>
          </a:p>
          <a:p>
            <a:pPr marL="0" indent="0">
              <a:buNone/>
            </a:pPr>
            <a:endParaRPr lang="en-IN"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77410" y="3175553"/>
            <a:ext cx="4108837" cy="1967947"/>
          </a:xfrm>
          <a:prstGeom prst="rect">
            <a:avLst/>
          </a:prstGeom>
        </p:spPr>
      </p:pic>
    </p:spTree>
    <p:extLst>
      <p:ext uri="{BB962C8B-B14F-4D97-AF65-F5344CB8AC3E}">
        <p14:creationId xmlns:p14="http://schemas.microsoft.com/office/powerpoint/2010/main" val="295632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b="1" dirty="0" smtClean="0"/>
              <a:t>STEPS INVOLVED</a:t>
            </a:r>
            <a:endParaRPr lang="en-IN" b="1" dirty="0"/>
          </a:p>
        </p:txBody>
      </p:sp>
      <p:graphicFrame>
        <p:nvGraphicFramePr>
          <p:cNvPr id="8" name="Content Placeholder 7"/>
          <p:cNvGraphicFramePr>
            <a:graphicFrameLocks noGrp="1"/>
          </p:cNvGraphicFramePr>
          <p:nvPr>
            <p:ph idx="1"/>
            <p:extLst>
              <p:ext uri="{D42A27DB-BD31-4B8C-83A1-F6EECF244321}">
                <p14:modId xmlns:p14="http://schemas.microsoft.com/office/powerpoint/2010/main" val="426916912"/>
              </p:ext>
            </p:extLst>
          </p:nvPr>
        </p:nvGraphicFramePr>
        <p:xfrm>
          <a:off x="628650" y="1268016"/>
          <a:ext cx="7886700" cy="33647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518996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IN" b="1" dirty="0" smtClean="0"/>
              <a:t>CONVERTING LIST TO STRING</a:t>
            </a:r>
            <a:endParaRPr lang="en-IN" b="1" dirty="0"/>
          </a:p>
        </p:txBody>
      </p:sp>
      <p:sp>
        <p:nvSpPr>
          <p:cNvPr id="3" name="Content Placeholder 2"/>
          <p:cNvSpPr>
            <a:spLocks noGrp="1"/>
          </p:cNvSpPr>
          <p:nvPr>
            <p:ph idx="1"/>
          </p:nvPr>
        </p:nvSpPr>
        <p:spPr/>
        <p:txBody>
          <a:bodyPr/>
          <a:lstStyle/>
          <a:p>
            <a:pPr algn="just"/>
            <a:r>
              <a:rPr lang="en-US" dirty="0">
                <a:solidFill>
                  <a:schemeClr val="tx1"/>
                </a:solidFill>
              </a:rPr>
              <a:t>In order to be able to properly perform content based filtering, first </a:t>
            </a:r>
            <a:r>
              <a:rPr lang="en-US" dirty="0" smtClean="0">
                <a:solidFill>
                  <a:schemeClr val="tx1"/>
                </a:solidFill>
              </a:rPr>
              <a:t>we </a:t>
            </a:r>
            <a:r>
              <a:rPr lang="en-US" dirty="0">
                <a:solidFill>
                  <a:schemeClr val="tx1"/>
                </a:solidFill>
              </a:rPr>
              <a:t>have to put all the tags related to one single book in a single string: each tag must be separated from each other with a space, to be accounted as a single </a:t>
            </a:r>
            <a:r>
              <a:rPr lang="en-US" dirty="0" smtClean="0">
                <a:solidFill>
                  <a:schemeClr val="tx1"/>
                </a:solidFill>
              </a:rPr>
              <a:t>word.</a:t>
            </a:r>
          </a:p>
          <a:p>
            <a:endParaRPr lang="en-IN" dirty="0"/>
          </a:p>
        </p:txBody>
      </p:sp>
    </p:spTree>
    <p:extLst>
      <p:ext uri="{BB962C8B-B14F-4D97-AF65-F5344CB8AC3E}">
        <p14:creationId xmlns:p14="http://schemas.microsoft.com/office/powerpoint/2010/main" val="11076646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411510"/>
            <a:ext cx="8229600" cy="857250"/>
          </a:xfrm>
        </p:spPr>
        <p:txBody>
          <a:bodyPr/>
          <a:lstStyle/>
          <a:p>
            <a:pPr algn="ctr"/>
            <a:r>
              <a:rPr lang="en-IN" b="1" dirty="0" smtClean="0"/>
              <a:t>COUNT VECTORIZATION</a:t>
            </a:r>
            <a:endParaRPr lang="en-IN" b="1" dirty="0"/>
          </a:p>
        </p:txBody>
      </p:sp>
      <p:sp>
        <p:nvSpPr>
          <p:cNvPr id="3" name="Content Placeholder 2"/>
          <p:cNvSpPr>
            <a:spLocks noGrp="1"/>
          </p:cNvSpPr>
          <p:nvPr>
            <p:ph idx="1"/>
          </p:nvPr>
        </p:nvSpPr>
        <p:spPr/>
        <p:txBody>
          <a:bodyPr>
            <a:normAutofit fontScale="77500" lnSpcReduction="20000"/>
          </a:bodyPr>
          <a:lstStyle/>
          <a:p>
            <a:pPr algn="just"/>
            <a:r>
              <a:rPr lang="en-US" dirty="0">
                <a:solidFill>
                  <a:schemeClr val="tx1"/>
                </a:solidFill>
              </a:rPr>
              <a:t>In order to use textual data for </a:t>
            </a:r>
            <a:r>
              <a:rPr lang="en-US" dirty="0" smtClean="0">
                <a:solidFill>
                  <a:schemeClr val="tx1"/>
                </a:solidFill>
              </a:rPr>
              <a:t>Content based </a:t>
            </a:r>
            <a:r>
              <a:rPr lang="en-US" dirty="0">
                <a:solidFill>
                  <a:schemeClr val="tx1"/>
                </a:solidFill>
              </a:rPr>
              <a:t>modeling, the text must be parsed to remove certain words – this process is called </a:t>
            </a:r>
            <a:r>
              <a:rPr lang="en-US" b="1" dirty="0">
                <a:solidFill>
                  <a:schemeClr val="tx1"/>
                </a:solidFill>
              </a:rPr>
              <a:t>tokenization</a:t>
            </a:r>
            <a:r>
              <a:rPr lang="en-US" dirty="0">
                <a:solidFill>
                  <a:schemeClr val="tx1"/>
                </a:solidFill>
              </a:rPr>
              <a:t>. These words need to then be encoded as integers, or floating-point values, for use as inputs in machine learning algorithms. This process is called </a:t>
            </a:r>
            <a:r>
              <a:rPr lang="en-US" b="1" dirty="0">
                <a:solidFill>
                  <a:schemeClr val="tx1"/>
                </a:solidFill>
              </a:rPr>
              <a:t>feature extraction (or vectorization</a:t>
            </a:r>
            <a:r>
              <a:rPr lang="en-US" b="1" dirty="0" smtClean="0">
                <a:solidFill>
                  <a:schemeClr val="tx1"/>
                </a:solidFill>
              </a:rPr>
              <a:t>)</a:t>
            </a:r>
            <a:r>
              <a:rPr lang="en-US" dirty="0" smtClean="0">
                <a:solidFill>
                  <a:schemeClr val="tx1"/>
                </a:solidFill>
              </a:rPr>
              <a:t>.</a:t>
            </a:r>
          </a:p>
          <a:p>
            <a:pPr algn="just"/>
            <a:r>
              <a:rPr lang="en-IN" dirty="0" err="1" smtClean="0">
                <a:solidFill>
                  <a:schemeClr val="tx1"/>
                </a:solidFill>
              </a:rPr>
              <a:t>CountVectorizer</a:t>
            </a:r>
            <a:r>
              <a:rPr lang="en-IN" dirty="0" smtClean="0">
                <a:solidFill>
                  <a:schemeClr val="tx1"/>
                </a:solidFill>
              </a:rPr>
              <a:t> </a:t>
            </a:r>
            <a:r>
              <a:rPr lang="en-US" dirty="0">
                <a:solidFill>
                  <a:schemeClr val="tx1"/>
                </a:solidFill>
              </a:rPr>
              <a:t>is used to convert a collection of text documents to a vector of term/token counts. </a:t>
            </a:r>
            <a:endParaRPr lang="en-US" dirty="0" smtClean="0">
              <a:solidFill>
                <a:schemeClr val="tx1"/>
              </a:solidFill>
            </a:endParaRPr>
          </a:p>
          <a:p>
            <a:pPr algn="just"/>
            <a:r>
              <a:rPr lang="en-US" dirty="0" smtClean="0">
                <a:solidFill>
                  <a:schemeClr val="tx1"/>
                </a:solidFill>
              </a:rPr>
              <a:t>It will generate </a:t>
            </a:r>
            <a:r>
              <a:rPr lang="en-US" dirty="0">
                <a:solidFill>
                  <a:schemeClr val="tx1"/>
                </a:solidFill>
              </a:rPr>
              <a:t>a matrix in which the columns represent all the tag-words that </a:t>
            </a:r>
            <a:r>
              <a:rPr lang="en-US" dirty="0" smtClean="0">
                <a:solidFill>
                  <a:schemeClr val="tx1"/>
                </a:solidFill>
              </a:rPr>
              <a:t>have been  </a:t>
            </a:r>
            <a:r>
              <a:rPr lang="en-US" dirty="0">
                <a:solidFill>
                  <a:schemeClr val="tx1"/>
                </a:solidFill>
              </a:rPr>
              <a:t>included in the analysis and the rows represent the books.</a:t>
            </a:r>
            <a:endParaRPr lang="en-IN" dirty="0">
              <a:solidFill>
                <a:schemeClr val="tx1"/>
              </a:solidFill>
            </a:endParaRPr>
          </a:p>
        </p:txBody>
      </p:sp>
    </p:spTree>
    <p:extLst>
      <p:ext uri="{BB962C8B-B14F-4D97-AF65-F5344CB8AC3E}">
        <p14:creationId xmlns:p14="http://schemas.microsoft.com/office/powerpoint/2010/main" val="8229231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465516"/>
            <a:ext cx="8229600" cy="857250"/>
          </a:xfrm>
        </p:spPr>
        <p:txBody>
          <a:bodyPr/>
          <a:lstStyle/>
          <a:p>
            <a:pPr algn="ctr"/>
            <a:r>
              <a:rPr lang="en-IN" b="1" dirty="0" smtClean="0"/>
              <a:t>COSINE SIMILARITY</a:t>
            </a:r>
            <a:endParaRPr lang="en-IN" b="1" dirty="0"/>
          </a:p>
        </p:txBody>
      </p:sp>
      <p:sp>
        <p:nvSpPr>
          <p:cNvPr id="3" name="Content Placeholder 2"/>
          <p:cNvSpPr>
            <a:spLocks noGrp="1"/>
          </p:cNvSpPr>
          <p:nvPr>
            <p:ph idx="1"/>
          </p:nvPr>
        </p:nvSpPr>
        <p:spPr/>
        <p:txBody>
          <a:bodyPr/>
          <a:lstStyle/>
          <a:p>
            <a:pPr algn="just"/>
            <a:r>
              <a:rPr lang="en-US" dirty="0">
                <a:solidFill>
                  <a:schemeClr val="tx1"/>
                </a:solidFill>
              </a:rPr>
              <a:t>Cosine similarity is a metric used to determine how similar the documents are irrespective of their size.</a:t>
            </a:r>
          </a:p>
          <a:p>
            <a:pPr algn="just"/>
            <a:r>
              <a:rPr lang="en-US" dirty="0">
                <a:solidFill>
                  <a:schemeClr val="tx1"/>
                </a:solidFill>
              </a:rPr>
              <a:t>Mathematically, it measures the cosine of the angle between two vectors projected in a multi-dimensional space.</a:t>
            </a:r>
          </a:p>
          <a:p>
            <a:pPr marL="0" indent="0">
              <a:buNone/>
            </a:pPr>
            <a:endParaRPr lang="en-IN" dirty="0" smtClean="0"/>
          </a:p>
          <a:p>
            <a:pPr marL="0" indent="0">
              <a:buNone/>
            </a:pPr>
            <a:endParaRPr lang="en-IN" dirty="0"/>
          </a:p>
          <a:p>
            <a:pPr marL="0" indent="0">
              <a:buNone/>
            </a:pPr>
            <a:endParaRPr lang="en-IN" dirty="0" smtClean="0"/>
          </a:p>
          <a:p>
            <a:pPr marL="0" indent="0">
              <a:buNone/>
            </a:pPr>
            <a:endParaRPr lang="en-IN" dirty="0"/>
          </a:p>
          <a:p>
            <a:pPr marL="0" indent="0">
              <a:buNone/>
            </a:pPr>
            <a:endParaRPr lang="en-IN" dirty="0" smtClean="0"/>
          </a:p>
          <a:p>
            <a:pPr marL="0" indent="0">
              <a:buNone/>
            </a:pPr>
            <a:endParaRPr lang="en-IN" dirty="0" smtClean="0"/>
          </a:p>
          <a:p>
            <a:pPr marL="0" indent="0">
              <a:buNone/>
            </a:pPr>
            <a:endParaRPr lang="en-IN" dirty="0"/>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03648" y="3435846"/>
            <a:ext cx="5715000" cy="1485900"/>
          </a:xfrm>
          <a:prstGeom prst="rect">
            <a:avLst/>
          </a:prstGeom>
        </p:spPr>
      </p:pic>
    </p:spTree>
    <p:extLst>
      <p:ext uri="{BB962C8B-B14F-4D97-AF65-F5344CB8AC3E}">
        <p14:creationId xmlns:p14="http://schemas.microsoft.com/office/powerpoint/2010/main" val="16430137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b="1" dirty="0" smtClean="0"/>
              <a:t>RESULTS</a:t>
            </a:r>
            <a:endParaRPr lang="en-IN" b="1" dirty="0"/>
          </a:p>
        </p:txBody>
      </p:sp>
      <p:sp>
        <p:nvSpPr>
          <p:cNvPr id="6" name="TextBox 5"/>
          <p:cNvSpPr txBox="1"/>
          <p:nvPr/>
        </p:nvSpPr>
        <p:spPr>
          <a:xfrm>
            <a:off x="5488229" y="1350110"/>
            <a:ext cx="3512216" cy="2800767"/>
          </a:xfrm>
          <a:prstGeom prst="rect">
            <a:avLst/>
          </a:prstGeom>
          <a:noFill/>
        </p:spPr>
        <p:txBody>
          <a:bodyPr wrap="square" rtlCol="0">
            <a:spAutoFit/>
          </a:bodyPr>
          <a:lstStyle/>
          <a:p>
            <a:pPr algn="just"/>
            <a:r>
              <a:rPr lang="en-IN" sz="2800" dirty="0" smtClean="0">
                <a:latin typeface="+mj-lt"/>
              </a:rPr>
              <a:t>User visits the Desktop app </a:t>
            </a:r>
            <a:r>
              <a:rPr lang="en-IN" sz="2800" dirty="0" smtClean="0">
                <a:latin typeface="+mj-lt"/>
              </a:rPr>
              <a:t>where he/she can select </a:t>
            </a:r>
            <a:r>
              <a:rPr lang="en-IN" sz="2800" dirty="0" smtClean="0">
                <a:latin typeface="+mj-lt"/>
              </a:rPr>
              <a:t>a book of his/ her choice from </a:t>
            </a:r>
            <a:r>
              <a:rPr lang="en-IN" sz="2800" dirty="0" smtClean="0">
                <a:latin typeface="+mj-lt"/>
              </a:rPr>
              <a:t>a list of </a:t>
            </a:r>
            <a:r>
              <a:rPr lang="en-IN" sz="2800" dirty="0" smtClean="0">
                <a:latin typeface="+mj-lt"/>
              </a:rPr>
              <a:t>books.</a:t>
            </a:r>
            <a:endParaRPr lang="en-IN" sz="2800" dirty="0" smtClean="0">
              <a:latin typeface="+mj-lt"/>
            </a:endParaRPr>
          </a:p>
          <a:p>
            <a:endParaRPr lang="en-IN" dirty="0" smtClean="0"/>
          </a:p>
          <a:p>
            <a:endParaRPr lang="en-IN" dirty="0"/>
          </a:p>
        </p:txBody>
      </p:sp>
      <p:pic>
        <p:nvPicPr>
          <p:cNvPr id="5" name="Content Placeholder 4"/>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l="6484" t="5396" r="38565" b="14710"/>
          <a:stretch/>
        </p:blipFill>
        <p:spPr>
          <a:xfrm>
            <a:off x="448964" y="1350110"/>
            <a:ext cx="4428445" cy="3621722"/>
          </a:xfr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586835" y="433880"/>
            <a:ext cx="6108200" cy="725349"/>
          </a:xfrm>
        </p:spPr>
        <p:txBody>
          <a:bodyPr>
            <a:normAutofit/>
          </a:bodyPr>
          <a:lstStyle/>
          <a:p>
            <a:r>
              <a:rPr lang="en" b="1" dirty="0" smtClean="0"/>
              <a:t>CONTENTS</a:t>
            </a:r>
            <a:endParaRPr lang="en-US" dirty="0"/>
          </a:p>
        </p:txBody>
      </p:sp>
      <p:sp>
        <p:nvSpPr>
          <p:cNvPr id="5" name="Content Placeholder 4"/>
          <p:cNvSpPr>
            <a:spLocks noGrp="1"/>
          </p:cNvSpPr>
          <p:nvPr>
            <p:ph idx="1"/>
          </p:nvPr>
        </p:nvSpPr>
        <p:spPr>
          <a:xfrm>
            <a:off x="2434130" y="1350110"/>
            <a:ext cx="6260905" cy="3511061"/>
          </a:xfrm>
        </p:spPr>
        <p:txBody>
          <a:bodyPr>
            <a:normAutofit fontScale="92500" lnSpcReduction="10000"/>
          </a:bodyPr>
          <a:lstStyle/>
          <a:p>
            <a:pPr marL="420370" lvl="0" indent="-514350">
              <a:buClr>
                <a:srgbClr val="20124D"/>
              </a:buClr>
              <a:buSzPts val="2200"/>
              <a:buFont typeface="+mj-lt"/>
              <a:buAutoNum type="arabicPeriod"/>
            </a:pPr>
            <a:r>
              <a:rPr lang="en-IN" sz="2600" dirty="0" smtClean="0">
                <a:solidFill>
                  <a:schemeClr val="tx1"/>
                </a:solidFill>
                <a:ea typeface="Scope One"/>
                <a:cs typeface="Scope One"/>
                <a:sym typeface="Scope One"/>
              </a:rPr>
              <a:t> Introduction</a:t>
            </a:r>
          </a:p>
          <a:p>
            <a:pPr marL="420370" lvl="0" indent="-514350">
              <a:buClr>
                <a:srgbClr val="20124D"/>
              </a:buClr>
              <a:buSzPts val="2200"/>
              <a:buFont typeface="+mj-lt"/>
              <a:buAutoNum type="arabicPeriod"/>
            </a:pPr>
            <a:r>
              <a:rPr lang="en-IN" sz="2600" dirty="0" smtClean="0">
                <a:solidFill>
                  <a:schemeClr val="tx1"/>
                </a:solidFill>
                <a:ea typeface="Scope One"/>
                <a:cs typeface="Scope One"/>
                <a:sym typeface="Scope One"/>
              </a:rPr>
              <a:t> Motivation</a:t>
            </a:r>
          </a:p>
          <a:p>
            <a:pPr marL="420370" indent="-514350">
              <a:buClr>
                <a:srgbClr val="20124D"/>
              </a:buClr>
              <a:buSzPts val="2200"/>
              <a:buFont typeface="+mj-lt"/>
              <a:buAutoNum type="arabicPeriod"/>
            </a:pPr>
            <a:r>
              <a:rPr lang="en-IN" sz="2600" dirty="0" smtClean="0">
                <a:solidFill>
                  <a:schemeClr val="tx1"/>
                </a:solidFill>
              </a:rPr>
              <a:t> Classification of Recommendation  System</a:t>
            </a:r>
            <a:endParaRPr lang="en-IN" sz="2600" dirty="0" smtClean="0">
              <a:solidFill>
                <a:schemeClr val="tx1"/>
              </a:solidFill>
              <a:ea typeface="Scope One"/>
              <a:cs typeface="Scope One"/>
              <a:sym typeface="Scope One"/>
            </a:endParaRPr>
          </a:p>
          <a:p>
            <a:pPr marL="603250" lvl="0" indent="-514350">
              <a:spcBef>
                <a:spcPts val="0"/>
              </a:spcBef>
              <a:buClr>
                <a:srgbClr val="20124D"/>
              </a:buClr>
              <a:buSzPts val="2200"/>
              <a:buFont typeface="+mj-lt"/>
              <a:buAutoNum type="arabicPeriod"/>
            </a:pPr>
            <a:r>
              <a:rPr lang="en-IN" sz="2600" dirty="0" smtClean="0">
                <a:solidFill>
                  <a:schemeClr val="tx1"/>
                </a:solidFill>
                <a:ea typeface="Scope One"/>
                <a:cs typeface="Scope One"/>
                <a:sym typeface="Scope One"/>
              </a:rPr>
              <a:t>Problem Statement</a:t>
            </a:r>
          </a:p>
          <a:p>
            <a:pPr marL="603250" lvl="0" indent="-514350">
              <a:spcBef>
                <a:spcPts val="0"/>
              </a:spcBef>
              <a:buClr>
                <a:srgbClr val="20124D"/>
              </a:buClr>
              <a:buSzPts val="2200"/>
              <a:buFont typeface="+mj-lt"/>
              <a:buAutoNum type="arabicPeriod"/>
            </a:pPr>
            <a:r>
              <a:rPr lang="en-IN" sz="2600" dirty="0" smtClean="0">
                <a:solidFill>
                  <a:schemeClr val="tx1"/>
                </a:solidFill>
                <a:ea typeface="Scope One"/>
                <a:cs typeface="Scope One"/>
                <a:sym typeface="Scope One"/>
              </a:rPr>
              <a:t>Requirements</a:t>
            </a:r>
          </a:p>
          <a:p>
            <a:pPr marL="603250" lvl="0" indent="-514350">
              <a:spcBef>
                <a:spcPts val="0"/>
              </a:spcBef>
              <a:buClr>
                <a:srgbClr val="20124D"/>
              </a:buClr>
              <a:buSzPts val="2200"/>
              <a:buFont typeface="+mj-lt"/>
              <a:buAutoNum type="arabicPeriod"/>
            </a:pPr>
            <a:r>
              <a:rPr lang="en-IN" sz="2600" dirty="0" smtClean="0">
                <a:solidFill>
                  <a:schemeClr val="tx1"/>
                </a:solidFill>
                <a:ea typeface="Scope One"/>
                <a:cs typeface="Scope One"/>
                <a:sym typeface="Scope One"/>
              </a:rPr>
              <a:t>Methodology</a:t>
            </a:r>
          </a:p>
          <a:p>
            <a:pPr marL="603250" lvl="0" indent="-514350">
              <a:spcBef>
                <a:spcPts val="0"/>
              </a:spcBef>
              <a:buClr>
                <a:srgbClr val="20124D"/>
              </a:buClr>
              <a:buSzPts val="2200"/>
              <a:buFont typeface="+mj-lt"/>
              <a:buAutoNum type="arabicPeriod"/>
            </a:pPr>
            <a:r>
              <a:rPr lang="en-IN" sz="2600" dirty="0" smtClean="0">
                <a:solidFill>
                  <a:schemeClr val="tx1"/>
                </a:solidFill>
                <a:ea typeface="Scope One"/>
                <a:cs typeface="Scope One"/>
                <a:sym typeface="Scope One"/>
              </a:rPr>
              <a:t>Results</a:t>
            </a:r>
          </a:p>
          <a:p>
            <a:pPr marL="603250" lvl="0" indent="-514350">
              <a:spcBef>
                <a:spcPts val="0"/>
              </a:spcBef>
              <a:buClr>
                <a:srgbClr val="20124D"/>
              </a:buClr>
              <a:buSzPts val="2200"/>
              <a:buFont typeface="+mj-lt"/>
              <a:buAutoNum type="arabicPeriod"/>
            </a:pPr>
            <a:r>
              <a:rPr lang="en-IN" sz="2600" dirty="0" smtClean="0">
                <a:solidFill>
                  <a:schemeClr val="tx1"/>
                </a:solidFill>
                <a:ea typeface="Scope One"/>
                <a:cs typeface="Scope One"/>
                <a:sym typeface="Scope One"/>
              </a:rPr>
              <a:t>Conclusion</a:t>
            </a:r>
          </a:p>
          <a:p>
            <a:pPr marL="603250" lvl="0" indent="-514350">
              <a:spcBef>
                <a:spcPts val="0"/>
              </a:spcBef>
              <a:buClr>
                <a:srgbClr val="20124D"/>
              </a:buClr>
              <a:buSzPts val="2200"/>
              <a:buFont typeface="+mj-lt"/>
              <a:buAutoNum type="arabicPeriod"/>
            </a:pPr>
            <a:r>
              <a:rPr lang="en-IN" sz="2600" dirty="0" smtClean="0">
                <a:solidFill>
                  <a:schemeClr val="tx1"/>
                </a:solidFill>
                <a:ea typeface="Scope One"/>
                <a:cs typeface="Scope One"/>
                <a:sym typeface="Scope One"/>
              </a:rPr>
              <a:t>References</a:t>
            </a:r>
          </a:p>
          <a:p>
            <a:endParaRPr lang="en-US" dirty="0"/>
          </a:p>
        </p:txBody>
      </p:sp>
    </p:spTree>
    <p:extLst>
      <p:ext uri="{BB962C8B-B14F-4D97-AF65-F5344CB8AC3E}">
        <p14:creationId xmlns:p14="http://schemas.microsoft.com/office/powerpoint/2010/main" val="11016338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Grp="1" noChangeAspect="1" noChangeArrowheads="1"/>
          </p:cNvPicPr>
          <p:nvPr>
            <p:ph idx="1"/>
          </p:nvPr>
        </p:nvPicPr>
        <p:blipFill rotWithShape="1">
          <a:blip r:embed="rId2" cstate="print"/>
          <a:srcRect l="6166" t="5293" r="38607" b="14723"/>
          <a:stretch/>
        </p:blipFill>
        <p:spPr bwMode="auto">
          <a:xfrm>
            <a:off x="448965" y="1197405"/>
            <a:ext cx="5498359" cy="3359510"/>
          </a:xfrm>
          <a:prstGeom prst="rect">
            <a:avLst/>
          </a:prstGeom>
          <a:noFill/>
          <a:ln w="9525">
            <a:noFill/>
            <a:miter lim="800000"/>
            <a:headEnd/>
            <a:tailEnd/>
          </a:ln>
        </p:spPr>
      </p:pic>
      <p:sp>
        <p:nvSpPr>
          <p:cNvPr id="5" name="TextBox 4"/>
          <p:cNvSpPr txBox="1"/>
          <p:nvPr/>
        </p:nvSpPr>
        <p:spPr>
          <a:xfrm>
            <a:off x="6228184" y="1437624"/>
            <a:ext cx="2592288" cy="2492990"/>
          </a:xfrm>
          <a:prstGeom prst="rect">
            <a:avLst/>
          </a:prstGeom>
          <a:noFill/>
        </p:spPr>
        <p:txBody>
          <a:bodyPr wrap="square" rtlCol="0">
            <a:spAutoFit/>
          </a:bodyPr>
          <a:lstStyle/>
          <a:p>
            <a:pPr algn="just"/>
            <a:r>
              <a:rPr lang="en-IN" sz="2400" dirty="0" smtClean="0">
                <a:latin typeface="+mj-lt"/>
              </a:rPr>
              <a:t>User enters </a:t>
            </a:r>
            <a:r>
              <a:rPr lang="en-IN" sz="2400" dirty="0" smtClean="0">
                <a:latin typeface="+mj-lt"/>
              </a:rPr>
              <a:t>the  book of his choice </a:t>
            </a:r>
            <a:r>
              <a:rPr lang="en-IN" sz="2400" dirty="0" smtClean="0">
                <a:latin typeface="+mj-lt"/>
              </a:rPr>
              <a:t>and Clicks </a:t>
            </a:r>
            <a:r>
              <a:rPr lang="en-IN" sz="2400" dirty="0" smtClean="0">
                <a:latin typeface="+mj-lt"/>
              </a:rPr>
              <a:t>on “Get</a:t>
            </a:r>
          </a:p>
          <a:p>
            <a:pPr algn="just"/>
            <a:r>
              <a:rPr lang="en-IN" sz="2400" dirty="0" smtClean="0">
                <a:latin typeface="+mj-lt"/>
              </a:rPr>
              <a:t>Recommendation" button</a:t>
            </a:r>
          </a:p>
          <a:p>
            <a:endParaRPr lang="en-IN" dirty="0" smtClean="0"/>
          </a:p>
          <a:p>
            <a:endParaRPr lang="en-IN"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Grp="1" noChangeAspect="1" noChangeArrowheads="1"/>
          </p:cNvPicPr>
          <p:nvPr>
            <p:ph idx="1"/>
          </p:nvPr>
        </p:nvPicPr>
        <p:blipFill rotWithShape="1">
          <a:blip r:embed="rId2" cstate="print"/>
          <a:srcRect l="6492" t="5292" r="39150" b="13952"/>
          <a:stretch/>
        </p:blipFill>
        <p:spPr bwMode="auto">
          <a:xfrm>
            <a:off x="448965" y="1044700"/>
            <a:ext cx="5650085" cy="3541170"/>
          </a:xfrm>
          <a:prstGeom prst="rect">
            <a:avLst/>
          </a:prstGeom>
          <a:noFill/>
          <a:ln w="9525">
            <a:noFill/>
            <a:miter lim="800000"/>
            <a:headEnd/>
            <a:tailEnd/>
          </a:ln>
        </p:spPr>
      </p:pic>
      <p:sp>
        <p:nvSpPr>
          <p:cNvPr id="5" name="TextBox 4"/>
          <p:cNvSpPr txBox="1"/>
          <p:nvPr/>
        </p:nvSpPr>
        <p:spPr>
          <a:xfrm>
            <a:off x="6228184" y="1437624"/>
            <a:ext cx="2592288" cy="1661993"/>
          </a:xfrm>
          <a:prstGeom prst="rect">
            <a:avLst/>
          </a:prstGeom>
          <a:noFill/>
        </p:spPr>
        <p:txBody>
          <a:bodyPr wrap="square" rtlCol="0">
            <a:spAutoFit/>
          </a:bodyPr>
          <a:lstStyle/>
          <a:p>
            <a:pPr algn="just"/>
            <a:r>
              <a:rPr lang="en-IN" sz="2800" dirty="0" smtClean="0">
                <a:latin typeface="+mj-lt"/>
              </a:rPr>
              <a:t>Books are  </a:t>
            </a:r>
          </a:p>
          <a:p>
            <a:pPr algn="just"/>
            <a:r>
              <a:rPr lang="en-IN" sz="2800" dirty="0" smtClean="0">
                <a:latin typeface="+mj-lt"/>
              </a:rPr>
              <a:t>recommended to the </a:t>
            </a:r>
            <a:r>
              <a:rPr lang="en-IN" sz="2800" dirty="0" smtClean="0">
                <a:latin typeface="+mj-lt"/>
              </a:rPr>
              <a:t>user.</a:t>
            </a:r>
            <a:endParaRPr lang="en-IN" sz="2800" dirty="0" smtClean="0">
              <a:latin typeface="+mj-lt"/>
            </a:endParaRPr>
          </a:p>
          <a:p>
            <a:endParaRPr lang="en-IN"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357504"/>
            <a:ext cx="8229600" cy="857250"/>
          </a:xfrm>
        </p:spPr>
        <p:txBody>
          <a:bodyPr/>
          <a:lstStyle/>
          <a:p>
            <a:pPr algn="ctr"/>
            <a:r>
              <a:rPr lang="en-IN" b="1" dirty="0" smtClean="0"/>
              <a:t>CONCLUSION</a:t>
            </a:r>
            <a:endParaRPr lang="en-IN" b="1" dirty="0"/>
          </a:p>
        </p:txBody>
      </p:sp>
      <p:sp>
        <p:nvSpPr>
          <p:cNvPr id="3" name="Content Placeholder 2"/>
          <p:cNvSpPr>
            <a:spLocks noGrp="1"/>
          </p:cNvSpPr>
          <p:nvPr>
            <p:ph idx="1"/>
          </p:nvPr>
        </p:nvSpPr>
        <p:spPr>
          <a:xfrm>
            <a:off x="395536" y="1200151"/>
            <a:ext cx="8291264" cy="3394472"/>
          </a:xfrm>
        </p:spPr>
        <p:txBody>
          <a:bodyPr>
            <a:normAutofit fontScale="92500" lnSpcReduction="10000"/>
          </a:bodyPr>
          <a:lstStyle/>
          <a:p>
            <a:pPr algn="just">
              <a:buNone/>
            </a:pPr>
            <a:r>
              <a:rPr lang="en-IN" dirty="0" smtClean="0"/>
              <a:t>    </a:t>
            </a:r>
            <a:r>
              <a:rPr lang="en-IN" dirty="0" smtClean="0">
                <a:solidFill>
                  <a:schemeClr val="tx1"/>
                </a:solidFill>
              </a:rPr>
              <a:t>The goal of most of the recommendation systems is to predict the reader’s interest and recommend the books accordingly. This book recommendation has considered many parameters like content of the book, author of the book and quality of the book by using content filtering of ratings by other readers. Our experience while working on this project has enhanced our skills and has contributed towards our professional and personal development.</a:t>
            </a:r>
            <a:endParaRPr lang="en-IN" dirty="0">
              <a:solidFill>
                <a:schemeClr val="tx1"/>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536" y="465516"/>
            <a:ext cx="8229600" cy="857250"/>
          </a:xfrm>
        </p:spPr>
        <p:txBody>
          <a:bodyPr/>
          <a:lstStyle/>
          <a:p>
            <a:pPr algn="ctr"/>
            <a:r>
              <a:rPr lang="en-IN" b="1" dirty="0" smtClean="0"/>
              <a:t>REFERENCES</a:t>
            </a:r>
            <a:endParaRPr lang="en-IN" b="1" dirty="0"/>
          </a:p>
        </p:txBody>
      </p:sp>
      <p:sp>
        <p:nvSpPr>
          <p:cNvPr id="3" name="Content Placeholder 2"/>
          <p:cNvSpPr>
            <a:spLocks noGrp="1"/>
          </p:cNvSpPr>
          <p:nvPr>
            <p:ph idx="1"/>
          </p:nvPr>
        </p:nvSpPr>
        <p:spPr/>
        <p:txBody>
          <a:bodyPr>
            <a:normAutofit fontScale="77500" lnSpcReduction="20000"/>
          </a:bodyPr>
          <a:lstStyle/>
          <a:p>
            <a:pPr marL="457200" lvl="0" indent="-355600" algn="just">
              <a:spcBef>
                <a:spcPts val="0"/>
              </a:spcBef>
              <a:buClr>
                <a:srgbClr val="20124D"/>
              </a:buClr>
              <a:buSzPts val="2000"/>
              <a:buFont typeface="Scope One"/>
              <a:buAutoNum type="arabicPeriod"/>
            </a:pPr>
            <a:r>
              <a:rPr lang="en-IN" dirty="0" smtClean="0">
                <a:solidFill>
                  <a:schemeClr val="tx1"/>
                </a:solidFill>
                <a:latin typeface="Scope One"/>
                <a:ea typeface="Scope One"/>
                <a:cs typeface="Scope One"/>
                <a:sym typeface="Scope One"/>
              </a:rPr>
              <a:t>https://www.researchgate.net/publication/ 325792825_An_Improved_Online_Book_Recommender_System_using_Collaborative_Filtering_Algorithm</a:t>
            </a:r>
          </a:p>
          <a:p>
            <a:pPr marL="971550" lvl="0" indent="-514350" algn="just">
              <a:spcBef>
                <a:spcPts val="0"/>
              </a:spcBef>
              <a:buFont typeface="+mj-lt"/>
              <a:buAutoNum type="arabicPeriod"/>
            </a:pPr>
            <a:endParaRPr lang="en-IN" dirty="0" smtClean="0">
              <a:solidFill>
                <a:schemeClr val="tx1"/>
              </a:solidFill>
              <a:latin typeface="Scope One"/>
              <a:ea typeface="Scope One"/>
              <a:cs typeface="Scope One"/>
              <a:sym typeface="Scope One"/>
            </a:endParaRPr>
          </a:p>
          <a:p>
            <a:pPr marL="457200" lvl="0" indent="-355600" algn="just">
              <a:spcBef>
                <a:spcPts val="0"/>
              </a:spcBef>
              <a:buClr>
                <a:srgbClr val="20124D"/>
              </a:buClr>
              <a:buSzPts val="2000"/>
              <a:buFont typeface="Scope One"/>
              <a:buAutoNum type="arabicPeriod"/>
            </a:pPr>
            <a:r>
              <a:rPr lang="en-IN" dirty="0" smtClean="0">
                <a:solidFill>
                  <a:schemeClr val="tx1"/>
                </a:solidFill>
                <a:latin typeface="Scope One"/>
                <a:ea typeface="Scope One"/>
                <a:cs typeface="Scope One"/>
                <a:sym typeface="Scope One"/>
              </a:rPr>
              <a:t>http://infolab.stanford.edu/~ullman/mmds/ch9.pdf </a:t>
            </a:r>
          </a:p>
          <a:p>
            <a:pPr marL="971550" lvl="0" indent="-514350" algn="just">
              <a:spcBef>
                <a:spcPts val="0"/>
              </a:spcBef>
              <a:buFont typeface="+mj-lt"/>
              <a:buAutoNum type="arabicPeriod"/>
            </a:pPr>
            <a:endParaRPr lang="en-IN" dirty="0" smtClean="0">
              <a:solidFill>
                <a:schemeClr val="tx1"/>
              </a:solidFill>
              <a:latin typeface="Scope One"/>
              <a:ea typeface="Scope One"/>
              <a:cs typeface="Scope One"/>
              <a:sym typeface="Scope One"/>
            </a:endParaRPr>
          </a:p>
          <a:p>
            <a:pPr marL="457200" lvl="0" indent="-355600" algn="just">
              <a:spcBef>
                <a:spcPts val="0"/>
              </a:spcBef>
              <a:buClr>
                <a:srgbClr val="20124D"/>
              </a:buClr>
              <a:buSzPts val="2000"/>
              <a:buFont typeface="Scope One"/>
              <a:buAutoNum type="arabicPeriod"/>
            </a:pPr>
            <a:r>
              <a:rPr lang="en-IN" dirty="0" smtClean="0">
                <a:solidFill>
                  <a:schemeClr val="tx1"/>
                </a:solidFill>
                <a:latin typeface="Scope One"/>
                <a:ea typeface="Scope One"/>
                <a:cs typeface="Scope One"/>
                <a:sym typeface="Scope One"/>
              </a:rPr>
              <a:t> Stuart E. Middleton, Nigel R. </a:t>
            </a:r>
            <a:r>
              <a:rPr lang="en-IN" dirty="0" err="1" smtClean="0">
                <a:solidFill>
                  <a:schemeClr val="tx1"/>
                </a:solidFill>
                <a:latin typeface="Scope One"/>
                <a:ea typeface="Scope One"/>
                <a:cs typeface="Scope One"/>
                <a:sym typeface="Scope One"/>
              </a:rPr>
              <a:t>Shadbolt</a:t>
            </a:r>
            <a:r>
              <a:rPr lang="en-IN" dirty="0" smtClean="0">
                <a:solidFill>
                  <a:schemeClr val="tx1"/>
                </a:solidFill>
                <a:latin typeface="Scope One"/>
                <a:ea typeface="Scope One"/>
                <a:cs typeface="Scope One"/>
                <a:sym typeface="Scope One"/>
              </a:rPr>
              <a:t> (2004). Ontological user profiling in recommender systems. ACM Transactions on Information Systems, 54-88</a:t>
            </a:r>
          </a:p>
          <a:p>
            <a:pPr marL="971550" lvl="0" indent="-514350" algn="just">
              <a:spcBef>
                <a:spcPts val="0"/>
              </a:spcBef>
              <a:buFont typeface="+mj-lt"/>
              <a:buAutoNum type="arabicPeriod"/>
            </a:pPr>
            <a:endParaRPr lang="en-IN" dirty="0" smtClean="0">
              <a:solidFill>
                <a:schemeClr val="tx1"/>
              </a:solidFill>
              <a:latin typeface="Scope One"/>
              <a:ea typeface="Scope One"/>
              <a:cs typeface="Scope One"/>
              <a:sym typeface="Scope One"/>
            </a:endParaRPr>
          </a:p>
          <a:p>
            <a:pPr marL="457200" lvl="0" indent="-355600" algn="just">
              <a:spcBef>
                <a:spcPts val="0"/>
              </a:spcBef>
              <a:buClr>
                <a:srgbClr val="20124D"/>
              </a:buClr>
              <a:buSzPts val="2000"/>
              <a:buFont typeface="Scope One"/>
              <a:buAutoNum type="arabicPeriod"/>
            </a:pPr>
            <a:r>
              <a:rPr lang="en-IN" dirty="0" smtClean="0">
                <a:solidFill>
                  <a:schemeClr val="tx1"/>
                </a:solidFill>
                <a:latin typeface="Scope One"/>
                <a:ea typeface="Scope One"/>
                <a:cs typeface="Scope One"/>
                <a:sym typeface="Scope One"/>
              </a:rPr>
              <a:t>http://taste.sourceforge.net/ </a:t>
            </a:r>
          </a:p>
          <a:p>
            <a:endParaRPr lang="en-IN"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536" y="2193708"/>
            <a:ext cx="8229600" cy="857250"/>
          </a:xfrm>
        </p:spPr>
        <p:txBody>
          <a:bodyPr>
            <a:noAutofit/>
          </a:bodyPr>
          <a:lstStyle/>
          <a:p>
            <a:pPr algn="ctr"/>
            <a:r>
              <a:rPr lang="en-IN" sz="5400" b="1" dirty="0" smtClean="0"/>
              <a:t>THANK YOU</a:t>
            </a:r>
            <a:endParaRPr lang="en-IN" sz="5400" b="1"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8965" y="128470"/>
            <a:ext cx="8229600" cy="637580"/>
          </a:xfrm>
        </p:spPr>
        <p:txBody>
          <a:bodyPr>
            <a:normAutofit fontScale="90000"/>
          </a:bodyPr>
          <a:lstStyle/>
          <a:p>
            <a:pPr algn="ctr"/>
            <a:r>
              <a:rPr lang="en-IN" b="1" dirty="0" smtClean="0"/>
              <a:t>INTRODUCTION</a:t>
            </a:r>
            <a:endParaRPr lang="en-IN" b="1" dirty="0"/>
          </a:p>
        </p:txBody>
      </p:sp>
      <p:sp>
        <p:nvSpPr>
          <p:cNvPr id="3" name="Content Placeholder 2"/>
          <p:cNvSpPr>
            <a:spLocks noGrp="1"/>
          </p:cNvSpPr>
          <p:nvPr>
            <p:ph idx="1"/>
          </p:nvPr>
        </p:nvSpPr>
        <p:spPr>
          <a:xfrm>
            <a:off x="467544" y="789553"/>
            <a:ext cx="8229600" cy="3394472"/>
          </a:xfrm>
        </p:spPr>
        <p:txBody>
          <a:bodyPr>
            <a:normAutofit/>
          </a:bodyPr>
          <a:lstStyle/>
          <a:p>
            <a:pPr algn="just"/>
            <a:r>
              <a:rPr lang="en-IN" sz="2200" dirty="0" smtClean="0">
                <a:solidFill>
                  <a:schemeClr val="tx1"/>
                </a:solidFill>
              </a:rPr>
              <a:t>Recommendation system is an information filtering technique, which provides users with information, which he/she may be interested in.</a:t>
            </a:r>
          </a:p>
          <a:p>
            <a:pPr algn="just"/>
            <a:r>
              <a:rPr lang="en-IN" sz="2200" dirty="0" smtClean="0">
                <a:solidFill>
                  <a:schemeClr val="tx1"/>
                </a:solidFill>
              </a:rPr>
              <a:t>It aimed at suggesting relevant items to users (items being movies to watch, text to read, products to buy or anything else depending on industries).</a:t>
            </a:r>
          </a:p>
          <a:p>
            <a:r>
              <a:rPr lang="en-IN" sz="1400" dirty="0" smtClean="0">
                <a:solidFill>
                  <a:schemeClr val="tx1"/>
                </a:solidFill>
              </a:rPr>
              <a:t>EXAMPLES:-</a:t>
            </a:r>
          </a:p>
          <a:p>
            <a:endParaRPr lang="en-IN" dirty="0"/>
          </a:p>
        </p:txBody>
      </p:sp>
      <p:pic>
        <p:nvPicPr>
          <p:cNvPr id="4" name="Picture 4" descr="Recommendation system"/>
          <p:cNvPicPr>
            <a:picLocks noChangeAspect="1" noChangeArrowheads="1"/>
          </p:cNvPicPr>
          <p:nvPr/>
        </p:nvPicPr>
        <p:blipFill>
          <a:blip r:embed="rId2" cstate="print"/>
          <a:srcRect l="17737" t="29545" r="4324" b="10227"/>
          <a:stretch>
            <a:fillRect/>
          </a:stretch>
        </p:blipFill>
        <p:spPr bwMode="auto">
          <a:xfrm>
            <a:off x="3119207" y="2724455"/>
            <a:ext cx="6024793" cy="2419046"/>
          </a:xfrm>
          <a:prstGeom prst="rect">
            <a:avLst/>
          </a:prstGeom>
          <a:noFill/>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pPr algn="ctr"/>
            <a:r>
              <a:rPr lang="en-IN" b="1" dirty="0" smtClean="0"/>
              <a:t>MOTIVATION</a:t>
            </a:r>
            <a:endParaRPr lang="en-IN" b="1" dirty="0"/>
          </a:p>
        </p:txBody>
      </p:sp>
      <p:sp>
        <p:nvSpPr>
          <p:cNvPr id="9" name="Content Placeholder 8"/>
          <p:cNvSpPr>
            <a:spLocks noGrp="1"/>
          </p:cNvSpPr>
          <p:nvPr>
            <p:ph idx="1"/>
          </p:nvPr>
        </p:nvSpPr>
        <p:spPr/>
        <p:txBody>
          <a:bodyPr>
            <a:normAutofit lnSpcReduction="10000"/>
          </a:bodyPr>
          <a:lstStyle/>
          <a:p>
            <a:pPr algn="just"/>
            <a:r>
              <a:rPr lang="en-IN" dirty="0" smtClean="0">
                <a:solidFill>
                  <a:schemeClr val="tx1"/>
                </a:solidFill>
              </a:rPr>
              <a:t>help the user to get personalized recommendations</a:t>
            </a:r>
          </a:p>
          <a:p>
            <a:pPr algn="just"/>
            <a:r>
              <a:rPr lang="en-IN" dirty="0" smtClean="0">
                <a:solidFill>
                  <a:schemeClr val="tx1"/>
                </a:solidFill>
              </a:rPr>
              <a:t>helps users to take correct decisions in their online transactions</a:t>
            </a:r>
          </a:p>
          <a:p>
            <a:pPr algn="just"/>
            <a:r>
              <a:rPr lang="en-IN" dirty="0" smtClean="0">
                <a:solidFill>
                  <a:schemeClr val="tx1"/>
                </a:solidFill>
              </a:rPr>
              <a:t>increase sales and redefine the users web browsing experience</a:t>
            </a:r>
          </a:p>
          <a:p>
            <a:pPr algn="just"/>
            <a:r>
              <a:rPr lang="en-IN" dirty="0" smtClean="0">
                <a:solidFill>
                  <a:schemeClr val="tx1"/>
                </a:solidFill>
              </a:rPr>
              <a:t>retain the customers</a:t>
            </a:r>
          </a:p>
          <a:p>
            <a:pPr algn="just"/>
            <a:r>
              <a:rPr lang="en-IN" dirty="0" smtClean="0">
                <a:solidFill>
                  <a:schemeClr val="tx1"/>
                </a:solidFill>
              </a:rPr>
              <a:t>enhance their shopping experience.</a:t>
            </a:r>
          </a:p>
          <a:p>
            <a:endParaRPr lang="en-IN"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IN" b="1" dirty="0" smtClean="0"/>
              <a:t>Classification of Recommendation System</a:t>
            </a:r>
            <a:r>
              <a:rPr lang="en-IN" dirty="0" smtClean="0">
                <a:latin typeface="Scope One"/>
                <a:ea typeface="Scope One"/>
                <a:cs typeface="Scope One"/>
                <a:sym typeface="Scope One"/>
              </a:rPr>
              <a:t/>
            </a:r>
            <a:br>
              <a:rPr lang="en-IN" dirty="0" smtClean="0">
                <a:latin typeface="Scope One"/>
                <a:ea typeface="Scope One"/>
                <a:cs typeface="Scope One"/>
                <a:sym typeface="Scope One"/>
              </a:rPr>
            </a:br>
            <a:endParaRPr lang="en-IN" dirty="0"/>
          </a:p>
        </p:txBody>
      </p:sp>
      <p:pic>
        <p:nvPicPr>
          <p:cNvPr id="6" name="Google Shape;169;p33"/>
          <p:cNvPicPr preferRelativeResize="0"/>
          <p:nvPr/>
        </p:nvPicPr>
        <p:blipFill>
          <a:blip r:embed="rId2" cstate="print">
            <a:alphaModFix/>
          </a:blip>
          <a:stretch>
            <a:fillRect/>
          </a:stretch>
        </p:blipFill>
        <p:spPr>
          <a:xfrm>
            <a:off x="0" y="1221600"/>
            <a:ext cx="9144000" cy="3557418"/>
          </a:xfrm>
          <a:prstGeom prst="rect">
            <a:avLst/>
          </a:prstGeom>
          <a:noFill/>
          <a:ln>
            <a:noFill/>
          </a:ln>
        </p:spPr>
      </p:pic>
      <p:sp>
        <p:nvSpPr>
          <p:cNvPr id="4" name="Title 6"/>
          <p:cNvSpPr txBox="1">
            <a:spLocks/>
          </p:cNvSpPr>
          <p:nvPr/>
        </p:nvSpPr>
        <p:spPr>
          <a:xfrm>
            <a:off x="601365" y="586585"/>
            <a:ext cx="8246070" cy="915925"/>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IN" sz="3600" b="1" i="0" u="none" strike="noStrike" kern="1200" cap="none" spc="0" normalizeH="0" baseline="0" noProof="0" dirty="0">
              <a:ln>
                <a:noFill/>
              </a:ln>
              <a:solidFill>
                <a:srgbClr val="7030A0"/>
              </a:solidFill>
              <a:effectLst>
                <a:outerShdw blurRad="50800" dist="38100" dir="2700000" algn="tl" rotWithShape="0">
                  <a:prstClr val="black">
                    <a:alpha val="40000"/>
                  </a:prstClr>
                </a:outerShdw>
              </a:effectLst>
              <a:uLnTx/>
              <a:uFillTx/>
              <a:latin typeface="+mj-lt"/>
              <a:ea typeface="+mj-ea"/>
              <a:cs typeface="+mj-cs"/>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357504"/>
            <a:ext cx="8229600" cy="857250"/>
          </a:xfrm>
        </p:spPr>
        <p:txBody>
          <a:bodyPr>
            <a:normAutofit/>
          </a:bodyPr>
          <a:lstStyle/>
          <a:p>
            <a:pPr algn="ctr"/>
            <a:r>
              <a:rPr lang="en-IN" b="1" dirty="0" smtClean="0"/>
              <a:t>CONTENT BASED FILTERING</a:t>
            </a:r>
            <a:endParaRPr lang="en-IN" b="1" dirty="0"/>
          </a:p>
        </p:txBody>
      </p:sp>
      <p:sp>
        <p:nvSpPr>
          <p:cNvPr id="3" name="Content Placeholder 2"/>
          <p:cNvSpPr>
            <a:spLocks noGrp="1"/>
          </p:cNvSpPr>
          <p:nvPr>
            <p:ph idx="1"/>
          </p:nvPr>
        </p:nvSpPr>
        <p:spPr>
          <a:xfrm>
            <a:off x="0" y="1275607"/>
            <a:ext cx="5698976" cy="3394472"/>
          </a:xfrm>
        </p:spPr>
        <p:txBody>
          <a:bodyPr/>
          <a:lstStyle/>
          <a:p>
            <a:r>
              <a:rPr lang="en-IN" dirty="0"/>
              <a:t> </a:t>
            </a:r>
            <a:r>
              <a:rPr lang="en-IN" dirty="0">
                <a:solidFill>
                  <a:schemeClr val="tx1"/>
                </a:solidFill>
              </a:rPr>
              <a:t>recommend items similar to those a user has liked (browsed/purchased) in the past. </a:t>
            </a:r>
            <a:endParaRPr lang="en-IN" dirty="0" smtClean="0">
              <a:solidFill>
                <a:schemeClr val="tx1"/>
              </a:solidFill>
            </a:endParaRPr>
          </a:p>
          <a:p>
            <a:pPr algn="ctr">
              <a:buNone/>
            </a:pPr>
            <a:r>
              <a:rPr lang="en-IN" sz="2400" dirty="0" smtClean="0">
                <a:solidFill>
                  <a:schemeClr val="tx1"/>
                </a:solidFill>
              </a:rPr>
              <a:t>OR</a:t>
            </a:r>
          </a:p>
          <a:p>
            <a:r>
              <a:rPr lang="en-IN" dirty="0" smtClean="0">
                <a:solidFill>
                  <a:schemeClr val="tx1"/>
                </a:solidFill>
              </a:rPr>
              <a:t> </a:t>
            </a:r>
            <a:r>
              <a:rPr lang="en-IN" dirty="0">
                <a:solidFill>
                  <a:schemeClr val="tx1"/>
                </a:solidFill>
              </a:rPr>
              <a:t>Recommendations are based on the content of items rather on other user's </a:t>
            </a:r>
            <a:r>
              <a:rPr lang="en-IN" dirty="0" smtClean="0">
                <a:solidFill>
                  <a:schemeClr val="tx1"/>
                </a:solidFill>
              </a:rPr>
              <a:t>opinion</a:t>
            </a:r>
          </a:p>
          <a:p>
            <a:endParaRPr lang="en-IN" dirty="0"/>
          </a:p>
        </p:txBody>
      </p:sp>
      <p:pic>
        <p:nvPicPr>
          <p:cNvPr id="18434" name="Picture 2" descr="Movie Recommendation System — Content Filtering | by Anchit Jain ..."/>
          <p:cNvPicPr>
            <a:picLocks noChangeAspect="1" noChangeArrowheads="1"/>
          </p:cNvPicPr>
          <p:nvPr/>
        </p:nvPicPr>
        <p:blipFill>
          <a:blip r:embed="rId2" cstate="print"/>
          <a:srcRect/>
          <a:stretch>
            <a:fillRect/>
          </a:stretch>
        </p:blipFill>
        <p:spPr bwMode="auto">
          <a:xfrm>
            <a:off x="5868144" y="1437624"/>
            <a:ext cx="2943554" cy="2538282"/>
          </a:xfrm>
          <a:prstGeom prst="rect">
            <a:avLst/>
          </a:prstGeom>
          <a:noFill/>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411510"/>
            <a:ext cx="8229600" cy="857250"/>
          </a:xfrm>
        </p:spPr>
        <p:txBody>
          <a:bodyPr>
            <a:normAutofit/>
          </a:bodyPr>
          <a:lstStyle/>
          <a:p>
            <a:pPr algn="ctr"/>
            <a:r>
              <a:rPr lang="en-IN" b="1" dirty="0" smtClean="0">
                <a:solidFill>
                  <a:srgbClr val="7030A0"/>
                </a:solidFill>
              </a:rPr>
              <a:t>COLLABORATIVE FILTERING </a:t>
            </a:r>
            <a:endParaRPr lang="en-IN" b="1" dirty="0">
              <a:solidFill>
                <a:srgbClr val="7030A0"/>
              </a:solidFill>
            </a:endParaRPr>
          </a:p>
        </p:txBody>
      </p:sp>
      <p:sp>
        <p:nvSpPr>
          <p:cNvPr id="3" name="Content Placeholder 2"/>
          <p:cNvSpPr>
            <a:spLocks noGrp="1"/>
          </p:cNvSpPr>
          <p:nvPr>
            <p:ph sz="half" idx="1"/>
          </p:nvPr>
        </p:nvSpPr>
        <p:spPr/>
        <p:txBody>
          <a:bodyPr>
            <a:normAutofit fontScale="92500" lnSpcReduction="20000"/>
          </a:bodyPr>
          <a:lstStyle/>
          <a:p>
            <a:pPr algn="just"/>
            <a:r>
              <a:rPr lang="en-IN" dirty="0"/>
              <a:t>finds a subset of users who have similar tastes and preferences to the target user and use this subset for offering </a:t>
            </a:r>
            <a:r>
              <a:rPr lang="en-IN" dirty="0" smtClean="0"/>
              <a:t>recommendations</a:t>
            </a:r>
          </a:p>
          <a:p>
            <a:pPr algn="just"/>
            <a:r>
              <a:rPr lang="en-IN" dirty="0" smtClean="0"/>
              <a:t>Main Approaches :</a:t>
            </a:r>
          </a:p>
          <a:p>
            <a:pPr lvl="1" algn="just">
              <a:buNone/>
            </a:pPr>
            <a:r>
              <a:rPr lang="en-IN" dirty="0" smtClean="0"/>
              <a:t> - Memory based</a:t>
            </a:r>
          </a:p>
          <a:p>
            <a:pPr lvl="1" algn="just">
              <a:buNone/>
            </a:pPr>
            <a:r>
              <a:rPr lang="en-IN" dirty="0" smtClean="0"/>
              <a:t>- Model based</a:t>
            </a:r>
            <a:endParaRPr lang="en-IN" dirty="0"/>
          </a:p>
        </p:txBody>
      </p:sp>
      <p:sp>
        <p:nvSpPr>
          <p:cNvPr id="19458" name="AutoShape 2" descr="Brief on Recommender Systems. Different types of recommendation ..."/>
          <p:cNvSpPr>
            <a:spLocks noChangeAspect="1" noChangeArrowheads="1"/>
          </p:cNvSpPr>
          <p:nvPr/>
        </p:nvSpPr>
        <p:spPr bwMode="auto">
          <a:xfrm>
            <a:off x="155575" y="-108347"/>
            <a:ext cx="304800" cy="2286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19460" name="AutoShape 4" descr="Brief on Recommender Systems. Different types of recommendation ..."/>
          <p:cNvSpPr>
            <a:spLocks noChangeAspect="1" noChangeArrowheads="1"/>
          </p:cNvSpPr>
          <p:nvPr/>
        </p:nvSpPr>
        <p:spPr bwMode="auto">
          <a:xfrm>
            <a:off x="155575" y="-108347"/>
            <a:ext cx="304800" cy="2286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pic>
        <p:nvPicPr>
          <p:cNvPr id="19462" name="Picture 6" descr="Brief on Recommender Systems. Different types of recommendation ..."/>
          <p:cNvPicPr>
            <a:picLocks noChangeAspect="1" noChangeArrowheads="1"/>
          </p:cNvPicPr>
          <p:nvPr/>
        </p:nvPicPr>
        <p:blipFill>
          <a:blip r:embed="rId2" cstate="print"/>
          <a:srcRect r="52045"/>
          <a:stretch>
            <a:fillRect/>
          </a:stretch>
        </p:blipFill>
        <p:spPr bwMode="auto">
          <a:xfrm>
            <a:off x="5292080" y="1383618"/>
            <a:ext cx="3635896" cy="3484547"/>
          </a:xfrm>
          <a:prstGeom prst="rect">
            <a:avLst/>
          </a:prstGeom>
          <a:noFill/>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195486"/>
            <a:ext cx="8229600" cy="857250"/>
          </a:xfrm>
        </p:spPr>
        <p:txBody>
          <a:bodyPr/>
          <a:lstStyle/>
          <a:p>
            <a:pPr algn="ctr"/>
            <a:r>
              <a:rPr lang="en-IN" b="1" dirty="0" smtClean="0"/>
              <a:t>MEMORY BASED</a:t>
            </a:r>
            <a:endParaRPr lang="en-IN" b="1" dirty="0"/>
          </a:p>
        </p:txBody>
      </p:sp>
      <p:sp>
        <p:nvSpPr>
          <p:cNvPr id="6" name="Content Placeholder 5"/>
          <p:cNvSpPr>
            <a:spLocks noGrp="1"/>
          </p:cNvSpPr>
          <p:nvPr>
            <p:ph idx="1"/>
          </p:nvPr>
        </p:nvSpPr>
        <p:spPr>
          <a:xfrm>
            <a:off x="539552" y="1005577"/>
            <a:ext cx="8229600" cy="3394472"/>
          </a:xfrm>
        </p:spPr>
        <p:txBody>
          <a:bodyPr/>
          <a:lstStyle/>
          <a:p>
            <a:pPr algn="just"/>
            <a:r>
              <a:rPr lang="en-IN" sz="2400" dirty="0">
                <a:solidFill>
                  <a:schemeClr val="tx1"/>
                </a:solidFill>
              </a:rPr>
              <a:t>The main characteristic of </a:t>
            </a:r>
            <a:r>
              <a:rPr lang="en-IN" sz="2400" dirty="0" smtClean="0">
                <a:solidFill>
                  <a:schemeClr val="tx1"/>
                </a:solidFill>
              </a:rPr>
              <a:t>this approach </a:t>
            </a:r>
            <a:r>
              <a:rPr lang="en-IN" sz="2400" dirty="0">
                <a:solidFill>
                  <a:schemeClr val="tx1"/>
                </a:solidFill>
              </a:rPr>
              <a:t>is that they use information only from the user-item interaction matrix and they ass</a:t>
            </a:r>
            <a:r>
              <a:rPr lang="en-IN" sz="2400" dirty="0"/>
              <a:t>ume no model to produce new recommendations. </a:t>
            </a:r>
            <a:endParaRPr lang="en-IN" sz="2400" dirty="0" smtClean="0"/>
          </a:p>
          <a:p>
            <a:pPr>
              <a:buNone/>
            </a:pPr>
            <a:endParaRPr lang="en-IN" dirty="0"/>
          </a:p>
        </p:txBody>
      </p:sp>
      <p:sp>
        <p:nvSpPr>
          <p:cNvPr id="20482" name="AutoShape 2" descr="Recommender Systems — User-Based and Item-Based Collaborative ..."/>
          <p:cNvSpPr>
            <a:spLocks noChangeAspect="1" noChangeArrowheads="1"/>
          </p:cNvSpPr>
          <p:nvPr/>
        </p:nvSpPr>
        <p:spPr bwMode="auto">
          <a:xfrm>
            <a:off x="155575" y="-108347"/>
            <a:ext cx="304800" cy="2286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pic>
        <p:nvPicPr>
          <p:cNvPr id="20486" name="Picture 6"/>
          <p:cNvPicPr>
            <a:picLocks noChangeAspect="1" noChangeArrowheads="1"/>
          </p:cNvPicPr>
          <p:nvPr/>
        </p:nvPicPr>
        <p:blipFill>
          <a:blip r:embed="rId2" cstate="print"/>
          <a:srcRect l="4308" t="11759" r="4308" b="4405"/>
          <a:stretch>
            <a:fillRect/>
          </a:stretch>
        </p:blipFill>
        <p:spPr bwMode="auto">
          <a:xfrm>
            <a:off x="1670605" y="2113635"/>
            <a:ext cx="5922575" cy="3029865"/>
          </a:xfrm>
          <a:prstGeom prst="rect">
            <a:avLst/>
          </a:prstGeom>
          <a:noFill/>
          <a:ln w="9525">
            <a:noFill/>
            <a:miter lim="800000"/>
            <a:headEnd/>
            <a:tailEnd/>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9552" y="303498"/>
            <a:ext cx="8229600" cy="857250"/>
          </a:xfrm>
        </p:spPr>
        <p:txBody>
          <a:bodyPr/>
          <a:lstStyle/>
          <a:p>
            <a:pPr algn="ctr"/>
            <a:r>
              <a:rPr lang="en-IN" b="1" dirty="0" smtClean="0">
                <a:solidFill>
                  <a:srgbClr val="7030A0"/>
                </a:solidFill>
              </a:rPr>
              <a:t>MODEL BASED</a:t>
            </a:r>
            <a:endParaRPr lang="en-IN" b="1" dirty="0">
              <a:solidFill>
                <a:srgbClr val="7030A0"/>
              </a:solidFill>
            </a:endParaRPr>
          </a:p>
        </p:txBody>
      </p:sp>
      <p:sp>
        <p:nvSpPr>
          <p:cNvPr id="3" name="Content Placeholder 2"/>
          <p:cNvSpPr>
            <a:spLocks noGrp="1"/>
          </p:cNvSpPr>
          <p:nvPr>
            <p:ph sz="half" idx="1"/>
          </p:nvPr>
        </p:nvSpPr>
        <p:spPr/>
        <p:txBody>
          <a:bodyPr/>
          <a:lstStyle/>
          <a:p>
            <a:pPr algn="just"/>
            <a:r>
              <a:rPr lang="en-IN" dirty="0"/>
              <a:t>only rely on user-item interaction information and assume a latent model supposed to explain these interactions </a:t>
            </a:r>
          </a:p>
        </p:txBody>
      </p:sp>
      <p:pic>
        <p:nvPicPr>
          <p:cNvPr id="21506" name="Picture 2" descr="Recommendation Systems : Approaches | abgoswam's tech blog"/>
          <p:cNvPicPr>
            <a:picLocks noChangeAspect="1" noChangeArrowheads="1"/>
          </p:cNvPicPr>
          <p:nvPr/>
        </p:nvPicPr>
        <p:blipFill>
          <a:blip r:embed="rId2" cstate="print"/>
          <a:srcRect l="53041" t="33502" r="2648" b="7722"/>
          <a:stretch>
            <a:fillRect/>
          </a:stretch>
        </p:blipFill>
        <p:spPr bwMode="auto">
          <a:xfrm>
            <a:off x="4860032" y="1383619"/>
            <a:ext cx="4283968" cy="2823524"/>
          </a:xfrm>
          <a:prstGeom prst="rect">
            <a:avLst/>
          </a:prstGeom>
          <a:noFill/>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647</Words>
  <Application>Microsoft Office PowerPoint</Application>
  <PresentationFormat>On-screen Show (16:9)</PresentationFormat>
  <Paragraphs>98</Paragraphs>
  <Slides>24</Slides>
  <Notes>0</Notes>
  <HiddenSlides>0</HiddenSlides>
  <MMClips>0</MMClips>
  <ScaleCrop>false</ScaleCrop>
  <HeadingPairs>
    <vt:vector size="4" baseType="variant">
      <vt:variant>
        <vt:lpstr>Theme</vt:lpstr>
      </vt:variant>
      <vt:variant>
        <vt:i4>1</vt:i4>
      </vt:variant>
      <vt:variant>
        <vt:lpstr>Slide Titles</vt:lpstr>
      </vt:variant>
      <vt:variant>
        <vt:i4>24</vt:i4>
      </vt:variant>
    </vt:vector>
  </HeadingPairs>
  <TitlesOfParts>
    <vt:vector size="25" baseType="lpstr">
      <vt:lpstr>Office Theme</vt:lpstr>
      <vt:lpstr>Project Presentation on</vt:lpstr>
      <vt:lpstr>CONTENTS</vt:lpstr>
      <vt:lpstr>INTRODUCTION</vt:lpstr>
      <vt:lpstr>MOTIVATION</vt:lpstr>
      <vt:lpstr>Classification of Recommendation System </vt:lpstr>
      <vt:lpstr>CONTENT BASED FILTERING</vt:lpstr>
      <vt:lpstr>COLLABORATIVE FILTERING </vt:lpstr>
      <vt:lpstr>MEMORY BASED</vt:lpstr>
      <vt:lpstr>MODEL BASED</vt:lpstr>
      <vt:lpstr>COLD START PROBLEM</vt:lpstr>
      <vt:lpstr>PROBLEM STATEMENT</vt:lpstr>
      <vt:lpstr>REQUIREMENTS</vt:lpstr>
      <vt:lpstr> CONTENT BASED MODEL</vt:lpstr>
      <vt:lpstr>UNDERSTANDING THE CONCEPT</vt:lpstr>
      <vt:lpstr>STEPS INVOLVED</vt:lpstr>
      <vt:lpstr>CONVERTING LIST TO STRING</vt:lpstr>
      <vt:lpstr>COUNT VECTORIZATION</vt:lpstr>
      <vt:lpstr>COSINE SIMILARITY</vt:lpstr>
      <vt:lpstr>RESULTS</vt:lpstr>
      <vt:lpstr>PowerPoint Presentation</vt:lpstr>
      <vt:lpstr>PowerPoint Presentation</vt:lpstr>
      <vt:lpstr>CONCLUSION</vt:lpstr>
      <vt:lpstr>REFERENCES</vt:lpstr>
      <vt:lpstr>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2017-08-01T15:40:51Z</dcterms:created>
  <dcterms:modified xsi:type="dcterms:W3CDTF">2020-07-28T07:18:57Z</dcterms:modified>
</cp:coreProperties>
</file>